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</p:sldIdLst>
  <p:sldSz cx="18288000" cy="10287000"/>
  <p:notesSz cx="6858000" cy="9144000"/>
  <p:embeddedFontLst>
    <p:embeddedFont>
      <p:font typeface="Roboto Bold" charset="1" panose="02000000000000000000"/>
      <p:regular r:id="rId42"/>
    </p:embeddedFont>
    <p:embeddedFont>
      <p:font typeface="League Spartan" charset="1" panose="00000800000000000000"/>
      <p:regular r:id="rId43"/>
    </p:embeddedFont>
    <p:embeddedFont>
      <p:font typeface="Poppins" charset="1" panose="00000500000000000000"/>
      <p:regular r:id="rId44"/>
    </p:embeddedFont>
    <p:embeddedFont>
      <p:font typeface="Roboto" charset="1" panose="02000000000000000000"/>
      <p:regular r:id="rId45"/>
    </p:embeddedFont>
    <p:embeddedFont>
      <p:font typeface="Poppins Bold" charset="1" panose="00000800000000000000"/>
      <p:regular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fonts/font42.fntdata" Type="http://schemas.openxmlformats.org/officeDocument/2006/relationships/font"/><Relationship Id="rId43" Target="fonts/font43.fntdata" Type="http://schemas.openxmlformats.org/officeDocument/2006/relationships/font"/><Relationship Id="rId44" Target="fonts/font44.fntdata" Type="http://schemas.openxmlformats.org/officeDocument/2006/relationships/font"/><Relationship Id="rId45" Target="fonts/font45.fntdata" Type="http://schemas.openxmlformats.org/officeDocument/2006/relationships/font"/><Relationship Id="rId46" Target="fonts/font46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Relationship Id="rId3" Target="../media/image25.png" Type="http://schemas.openxmlformats.org/officeDocument/2006/relationships/image"/><Relationship Id="rId4" Target="../media/image26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51" t="0" r="-1051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717675" y="0"/>
            <a:ext cx="805519" cy="2673350"/>
            <a:chOff x="0" y="0"/>
            <a:chExt cx="212153" cy="70409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2153" cy="704092"/>
            </a:xfrm>
            <a:custGeom>
              <a:avLst/>
              <a:gdLst/>
              <a:ahLst/>
              <a:cxnLst/>
              <a:rect r="r" b="b" t="t" l="l"/>
              <a:pathLst>
                <a:path h="704092" w="212153">
                  <a:moveTo>
                    <a:pt x="0" y="0"/>
                  </a:moveTo>
                  <a:lnTo>
                    <a:pt x="212153" y="0"/>
                  </a:lnTo>
                  <a:lnTo>
                    <a:pt x="212153" y="704092"/>
                  </a:lnTo>
                  <a:lnTo>
                    <a:pt x="0" y="704092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212153" cy="7517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717675" y="7613650"/>
            <a:ext cx="805519" cy="2673350"/>
            <a:chOff x="0" y="0"/>
            <a:chExt cx="212153" cy="70409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2153" cy="704092"/>
            </a:xfrm>
            <a:custGeom>
              <a:avLst/>
              <a:gdLst/>
              <a:ahLst/>
              <a:cxnLst/>
              <a:rect r="r" b="b" t="t" l="l"/>
              <a:pathLst>
                <a:path h="704092" w="212153">
                  <a:moveTo>
                    <a:pt x="0" y="0"/>
                  </a:moveTo>
                  <a:lnTo>
                    <a:pt x="212153" y="0"/>
                  </a:lnTo>
                  <a:lnTo>
                    <a:pt x="212153" y="704092"/>
                  </a:lnTo>
                  <a:lnTo>
                    <a:pt x="0" y="704092"/>
                  </a:lnTo>
                  <a:close/>
                </a:path>
              </a:pathLst>
            </a:custGeom>
            <a:solidFill>
              <a:srgbClr val="FF3131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212153" cy="7517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4721484" y="3362096"/>
            <a:ext cx="2546350" cy="7410450"/>
            <a:chOff x="0" y="0"/>
            <a:chExt cx="670644" cy="195172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70644" cy="1951724"/>
            </a:xfrm>
            <a:custGeom>
              <a:avLst/>
              <a:gdLst/>
              <a:ahLst/>
              <a:cxnLst/>
              <a:rect r="r" b="b" t="t" l="l"/>
              <a:pathLst>
                <a:path h="1951724" w="670644">
                  <a:moveTo>
                    <a:pt x="155060" y="0"/>
                  </a:moveTo>
                  <a:lnTo>
                    <a:pt x="515583" y="0"/>
                  </a:lnTo>
                  <a:cubicBezTo>
                    <a:pt x="601221" y="0"/>
                    <a:pt x="670644" y="69423"/>
                    <a:pt x="670644" y="155060"/>
                  </a:cubicBezTo>
                  <a:lnTo>
                    <a:pt x="670644" y="1796663"/>
                  </a:lnTo>
                  <a:cubicBezTo>
                    <a:pt x="670644" y="1882301"/>
                    <a:pt x="601221" y="1951724"/>
                    <a:pt x="515583" y="1951724"/>
                  </a:cubicBezTo>
                  <a:lnTo>
                    <a:pt x="155060" y="1951724"/>
                  </a:lnTo>
                  <a:cubicBezTo>
                    <a:pt x="113936" y="1951724"/>
                    <a:pt x="74496" y="1935387"/>
                    <a:pt x="45416" y="1906307"/>
                  </a:cubicBezTo>
                  <a:cubicBezTo>
                    <a:pt x="16337" y="1877228"/>
                    <a:pt x="0" y="1837788"/>
                    <a:pt x="0" y="1796663"/>
                  </a:cubicBezTo>
                  <a:lnTo>
                    <a:pt x="0" y="155060"/>
                  </a:lnTo>
                  <a:cubicBezTo>
                    <a:pt x="0" y="69423"/>
                    <a:pt x="69423" y="0"/>
                    <a:pt x="155060" y="0"/>
                  </a:cubicBezTo>
                  <a:close/>
                </a:path>
              </a:pathLst>
            </a:custGeom>
            <a:solidFill>
              <a:srgbClr val="EFD040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670644" cy="19993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9701712" y="719974"/>
            <a:ext cx="4505140" cy="4423526"/>
          </a:xfrm>
          <a:custGeom>
            <a:avLst/>
            <a:gdLst/>
            <a:ahLst/>
            <a:cxnLst/>
            <a:rect r="r" b="b" t="t" l="l"/>
            <a:pathLst>
              <a:path h="4423526" w="4505140">
                <a:moveTo>
                  <a:pt x="0" y="0"/>
                </a:moveTo>
                <a:lnTo>
                  <a:pt x="4505140" y="0"/>
                </a:lnTo>
                <a:lnTo>
                  <a:pt x="4505140" y="4423526"/>
                </a:lnTo>
                <a:lnTo>
                  <a:pt x="0" y="44235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-1726897" y="0"/>
            <a:ext cx="15771010" cy="8229600"/>
          </a:xfrm>
          <a:custGeom>
            <a:avLst/>
            <a:gdLst/>
            <a:ahLst/>
            <a:cxnLst/>
            <a:rect r="r" b="b" t="t" l="l"/>
            <a:pathLst>
              <a:path h="8229600" w="15771010">
                <a:moveTo>
                  <a:pt x="0" y="0"/>
                </a:moveTo>
                <a:lnTo>
                  <a:pt x="15771010" y="0"/>
                </a:lnTo>
                <a:lnTo>
                  <a:pt x="1577101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717675" y="3238271"/>
            <a:ext cx="8881866" cy="98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8"/>
              </a:lnSpc>
              <a:spcBef>
                <a:spcPct val="0"/>
              </a:spcBef>
            </a:pPr>
            <a:r>
              <a:rPr lang="en-US" b="true" sz="5663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RENDICIÓN DE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17675" y="4102084"/>
            <a:ext cx="10236607" cy="1350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216"/>
              </a:lnSpc>
              <a:spcBef>
                <a:spcPct val="0"/>
              </a:spcBef>
            </a:pPr>
            <a:r>
              <a:rPr lang="en-US" sz="801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CUENTAS 2025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717675" y="5376026"/>
            <a:ext cx="9204044" cy="10329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6"/>
              </a:lnSpc>
              <a:spcBef>
                <a:spcPct val="0"/>
              </a:spcBef>
            </a:pPr>
            <a:r>
              <a:rPr lang="en-US" sz="2954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FEDERACIÓN ECUATORIANA DE DEPORTES PARA PERSONAS CON DISCAPACIDAD VISUAL (FEDEDIV)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259300" y="-2057400"/>
            <a:ext cx="3086100" cy="3086100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127941" y="0"/>
                  </a:moveTo>
                  <a:lnTo>
                    <a:pt x="684859" y="0"/>
                  </a:lnTo>
                  <a:cubicBezTo>
                    <a:pt x="718791" y="0"/>
                    <a:pt x="751333" y="13479"/>
                    <a:pt x="775327" y="37473"/>
                  </a:cubicBezTo>
                  <a:cubicBezTo>
                    <a:pt x="799321" y="61467"/>
                    <a:pt x="812800" y="94009"/>
                    <a:pt x="812800" y="127941"/>
                  </a:cubicBezTo>
                  <a:lnTo>
                    <a:pt x="812800" y="684859"/>
                  </a:lnTo>
                  <a:cubicBezTo>
                    <a:pt x="812800" y="718791"/>
                    <a:pt x="799321" y="751333"/>
                    <a:pt x="775327" y="775327"/>
                  </a:cubicBezTo>
                  <a:cubicBezTo>
                    <a:pt x="751333" y="799321"/>
                    <a:pt x="718791" y="812800"/>
                    <a:pt x="684859" y="812800"/>
                  </a:cubicBezTo>
                  <a:lnTo>
                    <a:pt x="127941" y="812800"/>
                  </a:lnTo>
                  <a:cubicBezTo>
                    <a:pt x="94009" y="812800"/>
                    <a:pt x="61467" y="799321"/>
                    <a:pt x="37473" y="775327"/>
                  </a:cubicBezTo>
                  <a:cubicBezTo>
                    <a:pt x="13479" y="751333"/>
                    <a:pt x="0" y="718791"/>
                    <a:pt x="0" y="684859"/>
                  </a:cubicBezTo>
                  <a:lnTo>
                    <a:pt x="0" y="127941"/>
                  </a:lnTo>
                  <a:cubicBezTo>
                    <a:pt x="0" y="94009"/>
                    <a:pt x="13479" y="61467"/>
                    <a:pt x="37473" y="37473"/>
                  </a:cubicBezTo>
                  <a:cubicBezTo>
                    <a:pt x="61467" y="13479"/>
                    <a:pt x="94009" y="0"/>
                    <a:pt x="127941" y="0"/>
                  </a:cubicBezTo>
                  <a:close/>
                </a:path>
              </a:pathLst>
            </a:custGeom>
            <a:solidFill>
              <a:srgbClr val="FF3131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28700" y="9791700"/>
            <a:ext cx="6959600" cy="990600"/>
            <a:chOff x="0" y="0"/>
            <a:chExt cx="1832981" cy="26089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832981" cy="260899"/>
            </a:xfrm>
            <a:custGeom>
              <a:avLst/>
              <a:gdLst/>
              <a:ahLst/>
              <a:cxnLst/>
              <a:rect r="r" b="b" t="t" l="l"/>
              <a:pathLst>
                <a:path h="260899" w="1832981">
                  <a:moveTo>
                    <a:pt x="0" y="0"/>
                  </a:moveTo>
                  <a:lnTo>
                    <a:pt x="1832981" y="0"/>
                  </a:lnTo>
                  <a:lnTo>
                    <a:pt x="1832981" y="260899"/>
                  </a:lnTo>
                  <a:lnTo>
                    <a:pt x="0" y="260899"/>
                  </a:lnTo>
                  <a:close/>
                </a:path>
              </a:pathLst>
            </a:custGeom>
            <a:solidFill>
              <a:srgbClr val="EFD040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1832981" cy="3085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5549900" y="-2353537"/>
            <a:ext cx="3086100" cy="3086100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1538404" y="2229289"/>
            <a:ext cx="5935957" cy="5828421"/>
          </a:xfrm>
          <a:custGeom>
            <a:avLst/>
            <a:gdLst/>
            <a:ahLst/>
            <a:cxnLst/>
            <a:rect r="r" b="b" t="t" l="l"/>
            <a:pathLst>
              <a:path h="5828421" w="5935957">
                <a:moveTo>
                  <a:pt x="0" y="0"/>
                </a:moveTo>
                <a:lnTo>
                  <a:pt x="5935957" y="0"/>
                </a:lnTo>
                <a:lnTo>
                  <a:pt x="5935957" y="5828422"/>
                </a:lnTo>
                <a:lnTo>
                  <a:pt x="0" y="58284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908306" y="940182"/>
            <a:ext cx="5330825" cy="980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37"/>
              </a:lnSpc>
              <a:spcBef>
                <a:spcPct val="0"/>
              </a:spcBef>
            </a:pPr>
            <a:r>
              <a:rPr lang="en-US" sz="581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FEDEDIV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08306" y="2079818"/>
            <a:ext cx="9633589" cy="7476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700"/>
              </a:lnSpc>
            </a:pPr>
            <a:r>
              <a:rPr lang="en-US" sz="2643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Acuerdo Ministerial Nro. 0611. </a:t>
            </a:r>
          </a:p>
          <a:p>
            <a:pPr algn="just">
              <a:lnSpc>
                <a:spcPts val="3700"/>
              </a:lnSpc>
              <a:spcBef>
                <a:spcPct val="0"/>
              </a:spcBef>
            </a:pPr>
            <a:r>
              <a:rPr lang="en-US" sz="2643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En el Distrtito Metropolitano del cantón Quito, provincia de Pichincha, República del Ecuador el día 24 de marzo de 2012, se constituye la Federación Ecuatoriana de Deportes para Personas con Discapacidad Visual y adquiere su personería jurídica con acuerdo ministerial Nro. 0611 de fecha 14 de mayo de 2012, como una entidad de derecho privado, sin fines de lucro, con finalidad deportiva y pública, que tiene como propósito la plena inclusión de los objetivos que plantea la Ley del Deporte, Educación Física y Recreación en los ámbitos de la planificación, regulación, ejecución y control de las actividades correspondientes para los deportistas paralímpicos con discapacidad visual, de acuerdo con las políticas, planes y directrices que establece el Ministerio del Deporte. 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8870950"/>
            <a:ext cx="3086100" cy="387350"/>
            <a:chOff x="0" y="0"/>
            <a:chExt cx="812800" cy="10201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102018"/>
            </a:xfrm>
            <a:custGeom>
              <a:avLst/>
              <a:gdLst/>
              <a:ahLst/>
              <a:cxnLst/>
              <a:rect r="r" b="b" t="t" l="l"/>
              <a:pathLst>
                <a:path h="102018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102018"/>
                  </a:lnTo>
                  <a:lnTo>
                    <a:pt x="0" y="102018"/>
                  </a:lnTo>
                  <a:close/>
                </a:path>
              </a:pathLst>
            </a:custGeom>
            <a:solidFill>
              <a:srgbClr val="FF3131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812800" cy="1496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780652" y="-978996"/>
            <a:ext cx="1054100" cy="3086100"/>
            <a:chOff x="0" y="0"/>
            <a:chExt cx="277623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77623" cy="812800"/>
            </a:xfrm>
            <a:custGeom>
              <a:avLst/>
              <a:gdLst/>
              <a:ahLst/>
              <a:cxnLst/>
              <a:rect r="r" b="b" t="t" l="l"/>
              <a:pathLst>
                <a:path h="812800" w="277623">
                  <a:moveTo>
                    <a:pt x="0" y="0"/>
                  </a:moveTo>
                  <a:lnTo>
                    <a:pt x="277623" y="0"/>
                  </a:lnTo>
                  <a:lnTo>
                    <a:pt x="27762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277623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780652" y="8176260"/>
            <a:ext cx="1054100" cy="3086100"/>
            <a:chOff x="0" y="0"/>
            <a:chExt cx="277623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77623" cy="812800"/>
            </a:xfrm>
            <a:custGeom>
              <a:avLst/>
              <a:gdLst/>
              <a:ahLst/>
              <a:cxnLst/>
              <a:rect r="r" b="b" t="t" l="l"/>
              <a:pathLst>
                <a:path h="812800" w="277623">
                  <a:moveTo>
                    <a:pt x="0" y="0"/>
                  </a:moveTo>
                  <a:lnTo>
                    <a:pt x="277623" y="0"/>
                  </a:lnTo>
                  <a:lnTo>
                    <a:pt x="27762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EFD040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277623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8780652" y="2736826"/>
            <a:ext cx="9913364" cy="4412948"/>
          </a:xfrm>
          <a:custGeom>
            <a:avLst/>
            <a:gdLst/>
            <a:ahLst/>
            <a:cxnLst/>
            <a:rect r="r" b="b" t="t" l="l"/>
            <a:pathLst>
              <a:path h="4412948" w="9913364">
                <a:moveTo>
                  <a:pt x="0" y="0"/>
                </a:moveTo>
                <a:lnTo>
                  <a:pt x="9913364" y="0"/>
                </a:lnTo>
                <a:lnTo>
                  <a:pt x="9913364" y="4412948"/>
                </a:lnTo>
                <a:lnTo>
                  <a:pt x="0" y="44129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260" t="-43838" r="-25714" b="-35562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028700" y="1847991"/>
            <a:ext cx="3713163" cy="6952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1"/>
              </a:lnSpc>
              <a:spcBef>
                <a:spcPct val="0"/>
              </a:spcBef>
            </a:pPr>
            <a:r>
              <a:rPr lang="en-US" sz="4108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2022-2026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923925"/>
            <a:ext cx="5330825" cy="980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37"/>
              </a:lnSpc>
              <a:spcBef>
                <a:spcPct val="0"/>
              </a:spcBef>
            </a:pPr>
            <a:r>
              <a:rPr lang="en-US" sz="581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DIRECTORIO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3797593"/>
            <a:ext cx="6140194" cy="37428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700"/>
              </a:lnSpc>
            </a:pPr>
            <a:r>
              <a:rPr lang="en-US" sz="2643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El Ministerio del Deporte bajo oficio Nro. MD-DAD-2024-0877-OF de fecha 27 de abril de 2022, procedió a reconocer y posesionar el directorio para el período 2022-2026. </a:t>
            </a:r>
          </a:p>
          <a:p>
            <a:pPr algn="just">
              <a:lnSpc>
                <a:spcPts val="3700"/>
              </a:lnSpc>
              <a:spcBef>
                <a:spcPct val="0"/>
              </a:spcBef>
            </a:pPr>
            <a:r>
              <a:rPr lang="en-US" sz="2643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Directorio encabezado por el Lcdo. Edwin Gualán. 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229193" y="9621656"/>
            <a:ext cx="800100" cy="714793"/>
            <a:chOff x="0" y="0"/>
            <a:chExt cx="210726" cy="18825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0726" cy="188258"/>
            </a:xfrm>
            <a:custGeom>
              <a:avLst/>
              <a:gdLst/>
              <a:ahLst/>
              <a:cxnLst/>
              <a:rect r="r" b="b" t="t" l="l"/>
              <a:pathLst>
                <a:path h="188258" w="210726">
                  <a:moveTo>
                    <a:pt x="0" y="0"/>
                  </a:moveTo>
                  <a:lnTo>
                    <a:pt x="210726" y="0"/>
                  </a:lnTo>
                  <a:lnTo>
                    <a:pt x="210726" y="188258"/>
                  </a:lnTo>
                  <a:lnTo>
                    <a:pt x="0" y="188258"/>
                  </a:lnTo>
                  <a:close/>
                </a:path>
              </a:pathLst>
            </a:custGeom>
            <a:solidFill>
              <a:srgbClr val="EFD04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10726" cy="2358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5715534" y="483392"/>
            <a:ext cx="6513659" cy="9293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577"/>
              </a:lnSpc>
              <a:spcBef>
                <a:spcPct val="0"/>
              </a:spcBef>
            </a:pPr>
            <a:r>
              <a:rPr lang="en-US" sz="541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CLUBES FILIALES</a:t>
            </a:r>
          </a:p>
        </p:txBody>
      </p:sp>
      <p:graphicFrame>
        <p:nvGraphicFramePr>
          <p:cNvPr name="Table 6" id="6"/>
          <p:cNvGraphicFramePr>
            <a:graphicFrameLocks noGrp="true"/>
          </p:cNvGraphicFramePr>
          <p:nvPr/>
        </p:nvGraphicFramePr>
        <p:xfrm>
          <a:off x="1813901" y="1350061"/>
          <a:ext cx="15445399" cy="8936939"/>
        </p:xfrm>
        <a:graphic>
          <a:graphicData uri="http://schemas.openxmlformats.org/drawingml/2006/table">
            <a:tbl>
              <a:tblPr/>
              <a:tblGrid>
                <a:gridCol w="1231199"/>
                <a:gridCol w="7930844"/>
                <a:gridCol w="6283356"/>
              </a:tblGrid>
              <a:tr h="125389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827"/>
                        </a:lnSpc>
                        <a:defRPr/>
                      </a:pPr>
                      <a:r>
                        <a:rPr lang="en-US" b="true" sz="2733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Nro.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A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827"/>
                        </a:lnSpc>
                        <a:defRPr/>
                      </a:pPr>
                      <a:r>
                        <a:rPr lang="en-US" b="true" sz="2733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Club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A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827"/>
                        </a:lnSpc>
                        <a:defRPr/>
                      </a:pPr>
                      <a:r>
                        <a:rPr lang="en-US" b="true" sz="2733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Provincia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AD"/>
                    </a:solidFill>
                  </a:tcPr>
                </a:tc>
              </a:tr>
              <a:tr h="109716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Club Vulcano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Azuay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110008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Club Los Inmortales 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Chimborazo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109716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Club The Dolphins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El Oro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109716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Acacig Sporting Club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Guayas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109716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Club Asodiv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Guayas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109716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Club Eclipse Durán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Guayas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109716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7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Club FACIMAB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Guayas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887171" y="483392"/>
            <a:ext cx="6513659" cy="9293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577"/>
              </a:lnSpc>
              <a:spcBef>
                <a:spcPct val="0"/>
              </a:spcBef>
            </a:pPr>
            <a:r>
              <a:rPr lang="en-US" sz="541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CLUBES FILIALES</a:t>
            </a:r>
          </a:p>
        </p:txBody>
      </p:sp>
      <p:graphicFrame>
        <p:nvGraphicFramePr>
          <p:cNvPr name="Table 3" id="3"/>
          <p:cNvGraphicFramePr>
            <a:graphicFrameLocks noGrp="true"/>
          </p:cNvGraphicFramePr>
          <p:nvPr/>
        </p:nvGraphicFramePr>
        <p:xfrm>
          <a:off x="1813901" y="1352550"/>
          <a:ext cx="14660199" cy="8934450"/>
        </p:xfrm>
        <a:graphic>
          <a:graphicData uri="http://schemas.openxmlformats.org/drawingml/2006/table">
            <a:tbl>
              <a:tblPr/>
              <a:tblGrid>
                <a:gridCol w="1232869"/>
                <a:gridCol w="7941602"/>
                <a:gridCol w="5485728"/>
              </a:tblGrid>
              <a:tr h="125395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827"/>
                        </a:lnSpc>
                        <a:defRPr/>
                      </a:pPr>
                      <a:r>
                        <a:rPr lang="en-US" b="true" sz="2733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Nro.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A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827"/>
                        </a:lnSpc>
                        <a:defRPr/>
                      </a:pPr>
                      <a:r>
                        <a:rPr lang="en-US" b="true" sz="2733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Club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A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827"/>
                        </a:lnSpc>
                        <a:defRPr/>
                      </a:pPr>
                      <a:r>
                        <a:rPr lang="en-US" b="true" sz="2733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Provincia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AD"/>
                    </a:solidFill>
                  </a:tcPr>
                </a:tc>
              </a:tr>
              <a:tr h="10972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8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Club Luz en el Camino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Imbabura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10972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9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Club Invidentes del Sur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Loja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10972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San Pablo de Pablo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Manabí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10972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11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Club CALMA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Manabí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10972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12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Club Jaguares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Pastaza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10972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13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Club Águilas del Ecuador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Pichincha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10972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14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Club Atlético Juventud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Pichincha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715534" y="483392"/>
            <a:ext cx="6513659" cy="9858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8137"/>
              </a:lnSpc>
              <a:spcBef>
                <a:spcPct val="0"/>
              </a:spcBef>
            </a:pPr>
            <a:r>
              <a:rPr lang="en-US" sz="581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CLUBES FILIALES</a:t>
            </a:r>
          </a:p>
        </p:txBody>
      </p:sp>
      <p:graphicFrame>
        <p:nvGraphicFramePr>
          <p:cNvPr name="Table 3" id="3"/>
          <p:cNvGraphicFramePr>
            <a:graphicFrameLocks noGrp="true"/>
          </p:cNvGraphicFramePr>
          <p:nvPr/>
        </p:nvGraphicFramePr>
        <p:xfrm>
          <a:off x="1813901" y="1615470"/>
          <a:ext cx="14660199" cy="7810500"/>
        </p:xfrm>
        <a:graphic>
          <a:graphicData uri="http://schemas.openxmlformats.org/drawingml/2006/table">
            <a:tbl>
              <a:tblPr/>
              <a:tblGrid>
                <a:gridCol w="1232869"/>
                <a:gridCol w="7941602"/>
                <a:gridCol w="5485728"/>
              </a:tblGrid>
              <a:tr h="124968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827"/>
                        </a:lnSpc>
                        <a:defRPr/>
                      </a:pPr>
                      <a:r>
                        <a:rPr lang="en-US" b="true" sz="2733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Nro.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A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827"/>
                        </a:lnSpc>
                        <a:defRPr/>
                      </a:pPr>
                      <a:r>
                        <a:rPr lang="en-US" b="true" sz="2733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Club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A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827"/>
                        </a:lnSpc>
                        <a:defRPr/>
                      </a:pPr>
                      <a:r>
                        <a:rPr lang="en-US" b="true" sz="2733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Provincia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AD"/>
                    </a:solidFill>
                  </a:tcPr>
                </a:tc>
              </a:tr>
              <a:tr h="109347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15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Club Estrellas Independientes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Pichincha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109347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16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Club Luis Braille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Pichincha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109347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17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Club Tigres de la Milton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Pichincha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109347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18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Club Luz y Sombra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Santo Domingo de los Tsáchilas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109347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19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Club Pumas Tsáchilas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Santo Domingo de los Tsáchilas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109347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Club Fénix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Tungurahua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3086100" cy="826135"/>
            <a:chOff x="0" y="0"/>
            <a:chExt cx="812800" cy="21758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217583"/>
            </a:xfrm>
            <a:custGeom>
              <a:avLst/>
              <a:gdLst/>
              <a:ahLst/>
              <a:cxnLst/>
              <a:rect r="r" b="b" t="t" l="l"/>
              <a:pathLst>
                <a:path h="217583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217583"/>
                  </a:lnTo>
                  <a:lnTo>
                    <a:pt x="0" y="217583"/>
                  </a:lnTo>
                  <a:close/>
                </a:path>
              </a:pathLst>
            </a:custGeom>
            <a:solidFill>
              <a:srgbClr val="EFD04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812800" cy="2652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5201900" y="9460865"/>
            <a:ext cx="3086100" cy="826135"/>
            <a:chOff x="0" y="0"/>
            <a:chExt cx="812800" cy="21758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217583"/>
            </a:xfrm>
            <a:custGeom>
              <a:avLst/>
              <a:gdLst/>
              <a:ahLst/>
              <a:cxnLst/>
              <a:rect r="r" b="b" t="t" l="l"/>
              <a:pathLst>
                <a:path h="217583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217583"/>
                  </a:lnTo>
                  <a:lnTo>
                    <a:pt x="0" y="217583"/>
                  </a:lnTo>
                  <a:close/>
                </a:path>
              </a:pathLst>
            </a:custGeom>
            <a:solidFill>
              <a:srgbClr val="EFD040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812800" cy="2652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6339841" y="1077625"/>
            <a:ext cx="5608318" cy="10615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90"/>
              </a:lnSpc>
              <a:spcBef>
                <a:spcPct val="0"/>
              </a:spcBef>
            </a:pPr>
            <a:r>
              <a:rPr lang="en-US" sz="6207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DISCIPLINAS</a:t>
            </a:r>
          </a:p>
        </p:txBody>
      </p:sp>
      <p:graphicFrame>
        <p:nvGraphicFramePr>
          <p:cNvPr name="Table 9" id="9"/>
          <p:cNvGraphicFramePr>
            <a:graphicFrameLocks noGrp="true"/>
          </p:cNvGraphicFramePr>
          <p:nvPr/>
        </p:nvGraphicFramePr>
        <p:xfrm>
          <a:off x="2325353" y="2924175"/>
          <a:ext cx="14660199" cy="4438650"/>
        </p:xfrm>
        <a:graphic>
          <a:graphicData uri="http://schemas.openxmlformats.org/drawingml/2006/table">
            <a:tbl>
              <a:tblPr/>
              <a:tblGrid>
                <a:gridCol w="5212669"/>
                <a:gridCol w="3961802"/>
                <a:gridCol w="5485728"/>
              </a:tblGrid>
              <a:tr h="122445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827"/>
                        </a:lnSpc>
                        <a:defRPr/>
                      </a:pPr>
                      <a:r>
                        <a:rPr lang="en-US" sz="2733" b="true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Colectivas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6582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827"/>
                        </a:lnSpc>
                        <a:defRPr/>
                      </a:pPr>
                      <a:r>
                        <a:rPr lang="en-US" sz="2733" b="true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Individuales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6582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827"/>
                        </a:lnSpc>
                        <a:defRPr/>
                      </a:pPr>
                      <a:r>
                        <a:rPr lang="en-US" sz="2733" b="true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En desarrollo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6582"/>
                    </a:solidFill>
                  </a:tcPr>
                </a:tc>
              </a:tr>
              <a:tr h="1071398">
                <a:tc>
                  <a:txBody>
                    <a:bodyPr anchor="t" rtlCol="false"/>
                    <a:lstStyle/>
                    <a:p>
                      <a:pPr algn="l" marL="482279" indent="-241140" lvl="1">
                        <a:lnSpc>
                          <a:spcPts val="3127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Fútbol 5 B1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482279" indent="-241140" lvl="1">
                        <a:lnSpc>
                          <a:spcPts val="3127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Para natación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482279" indent="-241140" lvl="1">
                        <a:lnSpc>
                          <a:spcPts val="3127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Para karate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1071398">
                <a:tc>
                  <a:txBody>
                    <a:bodyPr anchor="t" rtlCol="false"/>
                    <a:lstStyle/>
                    <a:p>
                      <a:pPr algn="l" marL="482279" indent="-241140" lvl="1">
                        <a:lnSpc>
                          <a:spcPts val="3127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Goalball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482279" indent="-241140" lvl="1">
                        <a:lnSpc>
                          <a:spcPts val="3127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Para atletismo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482279" indent="-241140" lvl="1">
                        <a:lnSpc>
                          <a:spcPts val="3127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Para Tiro con Arco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107139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27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482279" indent="-241140" lvl="1">
                        <a:lnSpc>
                          <a:spcPts val="3127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Ajedrez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482279" indent="-241140" lvl="1">
                        <a:lnSpc>
                          <a:spcPts val="3127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223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Para Triatlón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498688" y="2901342"/>
            <a:ext cx="3114142" cy="1247318"/>
            <a:chOff x="0" y="0"/>
            <a:chExt cx="820186" cy="3285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4531975" y="8010982"/>
            <a:ext cx="3114142" cy="1247318"/>
            <a:chOff x="0" y="0"/>
            <a:chExt cx="820186" cy="32851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0055759" y="2901342"/>
            <a:ext cx="6356958" cy="6356958"/>
          </a:xfrm>
          <a:custGeom>
            <a:avLst/>
            <a:gdLst/>
            <a:ahLst/>
            <a:cxnLst/>
            <a:rect r="r" b="b" t="t" l="l"/>
            <a:pathLst>
              <a:path h="6356958" w="6356958">
                <a:moveTo>
                  <a:pt x="0" y="0"/>
                </a:moveTo>
                <a:lnTo>
                  <a:pt x="6356958" y="0"/>
                </a:lnTo>
                <a:lnTo>
                  <a:pt x="635695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189102" y="4853713"/>
            <a:ext cx="6665103" cy="25286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02"/>
              </a:lnSpc>
            </a:pPr>
            <a:r>
              <a:rPr lang="en-US" sz="3573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Primer Clasificatorio de Goalball Femenino y Masculino - FEDEDIV 2025.</a:t>
            </a:r>
          </a:p>
          <a:p>
            <a:pPr algn="just">
              <a:lnSpc>
                <a:spcPts val="5002"/>
              </a:lnSpc>
              <a:spcBef>
                <a:spcPct val="0"/>
              </a:spcBef>
            </a:pPr>
            <a:r>
              <a:rPr lang="en-US" sz="3573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PICHINCHA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89102" y="1519599"/>
            <a:ext cx="6270842" cy="757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3"/>
              </a:lnSpc>
              <a:spcBef>
                <a:spcPct val="0"/>
              </a:spcBef>
            </a:pPr>
            <a:r>
              <a:rPr lang="en-US" sz="44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ACTIDADES 2025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982846" y="632584"/>
            <a:ext cx="2549129" cy="1308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06"/>
              </a:lnSpc>
              <a:spcBef>
                <a:spcPct val="0"/>
              </a:spcBef>
            </a:pPr>
            <a:r>
              <a:rPr lang="en-US" sz="7219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Abril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529203" y="1317687"/>
            <a:ext cx="6930741" cy="1247318"/>
            <a:chOff x="0" y="0"/>
            <a:chExt cx="1825380" cy="32851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825380" cy="328512"/>
            </a:xfrm>
            <a:custGeom>
              <a:avLst/>
              <a:gdLst/>
              <a:ahLst/>
              <a:cxnLst/>
              <a:rect r="r" b="b" t="t" l="l"/>
              <a:pathLst>
                <a:path h="328512" w="1825380">
                  <a:moveTo>
                    <a:pt x="56969" y="0"/>
                  </a:moveTo>
                  <a:lnTo>
                    <a:pt x="1768411" y="0"/>
                  </a:lnTo>
                  <a:cubicBezTo>
                    <a:pt x="1799874" y="0"/>
                    <a:pt x="1825380" y="25506"/>
                    <a:pt x="1825380" y="56969"/>
                  </a:cubicBezTo>
                  <a:lnTo>
                    <a:pt x="1825380" y="271543"/>
                  </a:lnTo>
                  <a:cubicBezTo>
                    <a:pt x="1825380" y="303006"/>
                    <a:pt x="1799874" y="328512"/>
                    <a:pt x="1768411" y="328512"/>
                  </a:cubicBezTo>
                  <a:lnTo>
                    <a:pt x="56969" y="328512"/>
                  </a:lnTo>
                  <a:cubicBezTo>
                    <a:pt x="25506" y="328512"/>
                    <a:pt x="0" y="303006"/>
                    <a:pt x="0" y="271543"/>
                  </a:cubicBezTo>
                  <a:lnTo>
                    <a:pt x="0" y="56969"/>
                  </a:lnTo>
                  <a:cubicBezTo>
                    <a:pt x="0" y="25506"/>
                    <a:pt x="25506" y="0"/>
                    <a:pt x="5696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47625"/>
              <a:ext cx="1825380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1189102" y="1519599"/>
            <a:ext cx="6270842" cy="757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3"/>
              </a:lnSpc>
              <a:spcBef>
                <a:spcPct val="0"/>
              </a:spcBef>
            </a:pPr>
            <a:r>
              <a:rPr lang="en-US" sz="44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ACTIVIDADES 2025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854205" y="3253390"/>
            <a:ext cx="3114142" cy="1247318"/>
            <a:chOff x="0" y="0"/>
            <a:chExt cx="820186" cy="3285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4531975" y="8010982"/>
            <a:ext cx="3114142" cy="1247318"/>
            <a:chOff x="0" y="0"/>
            <a:chExt cx="820186" cy="32851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9411276" y="3253390"/>
            <a:ext cx="7084699" cy="6004910"/>
          </a:xfrm>
          <a:custGeom>
            <a:avLst/>
            <a:gdLst/>
            <a:ahLst/>
            <a:cxnLst/>
            <a:rect r="r" b="b" t="t" l="l"/>
            <a:pathLst>
              <a:path h="6004910" w="7084699">
                <a:moveTo>
                  <a:pt x="0" y="0"/>
                </a:moveTo>
                <a:lnTo>
                  <a:pt x="7084699" y="0"/>
                </a:lnTo>
                <a:lnTo>
                  <a:pt x="7084699" y="6004910"/>
                </a:lnTo>
                <a:lnTo>
                  <a:pt x="0" y="60049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14" t="-1378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189102" y="4853713"/>
            <a:ext cx="6665103" cy="31572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02"/>
              </a:lnSpc>
              <a:spcBef>
                <a:spcPct val="0"/>
              </a:spcBef>
            </a:pPr>
            <a:r>
              <a:rPr lang="en-US" sz="3573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Nuestros arqueros participaron en el 1ER. RANKING NACIONAL DE TIRO CON ARCO “SANTA ELENA 2025” 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89102" y="1519599"/>
            <a:ext cx="6270842" cy="757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3"/>
              </a:lnSpc>
              <a:spcBef>
                <a:spcPct val="0"/>
              </a:spcBef>
            </a:pPr>
            <a:r>
              <a:rPr lang="en-US" sz="44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ACTIDADES 2025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679061" y="1395774"/>
            <a:ext cx="2549129" cy="1308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06"/>
              </a:lnSpc>
              <a:spcBef>
                <a:spcPct val="0"/>
              </a:spcBef>
            </a:pPr>
            <a:r>
              <a:rPr lang="en-US" sz="7219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Abril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529203" y="1317687"/>
            <a:ext cx="6930741" cy="1247318"/>
            <a:chOff x="0" y="0"/>
            <a:chExt cx="1825380" cy="32851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825380" cy="328512"/>
            </a:xfrm>
            <a:custGeom>
              <a:avLst/>
              <a:gdLst/>
              <a:ahLst/>
              <a:cxnLst/>
              <a:rect r="r" b="b" t="t" l="l"/>
              <a:pathLst>
                <a:path h="328512" w="1825380">
                  <a:moveTo>
                    <a:pt x="56969" y="0"/>
                  </a:moveTo>
                  <a:lnTo>
                    <a:pt x="1768411" y="0"/>
                  </a:lnTo>
                  <a:cubicBezTo>
                    <a:pt x="1799874" y="0"/>
                    <a:pt x="1825380" y="25506"/>
                    <a:pt x="1825380" y="56969"/>
                  </a:cubicBezTo>
                  <a:lnTo>
                    <a:pt x="1825380" y="271543"/>
                  </a:lnTo>
                  <a:cubicBezTo>
                    <a:pt x="1825380" y="303006"/>
                    <a:pt x="1799874" y="328512"/>
                    <a:pt x="1768411" y="328512"/>
                  </a:cubicBezTo>
                  <a:lnTo>
                    <a:pt x="56969" y="328512"/>
                  </a:lnTo>
                  <a:cubicBezTo>
                    <a:pt x="25506" y="328512"/>
                    <a:pt x="0" y="303006"/>
                    <a:pt x="0" y="271543"/>
                  </a:cubicBezTo>
                  <a:lnTo>
                    <a:pt x="0" y="56969"/>
                  </a:lnTo>
                  <a:cubicBezTo>
                    <a:pt x="0" y="25506"/>
                    <a:pt x="25506" y="0"/>
                    <a:pt x="5696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47625"/>
              <a:ext cx="1825380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1189102" y="1519599"/>
            <a:ext cx="6270842" cy="757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3"/>
              </a:lnSpc>
              <a:spcBef>
                <a:spcPct val="0"/>
              </a:spcBef>
            </a:pPr>
            <a:r>
              <a:rPr lang="en-US" sz="44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ACTIVIDADES 2025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29203" y="1317687"/>
            <a:ext cx="6930741" cy="1247318"/>
            <a:chOff x="0" y="0"/>
            <a:chExt cx="1825380" cy="3285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25380" cy="328512"/>
            </a:xfrm>
            <a:custGeom>
              <a:avLst/>
              <a:gdLst/>
              <a:ahLst/>
              <a:cxnLst/>
              <a:rect r="r" b="b" t="t" l="l"/>
              <a:pathLst>
                <a:path h="328512" w="1825380">
                  <a:moveTo>
                    <a:pt x="56969" y="0"/>
                  </a:moveTo>
                  <a:lnTo>
                    <a:pt x="1768411" y="0"/>
                  </a:lnTo>
                  <a:cubicBezTo>
                    <a:pt x="1799874" y="0"/>
                    <a:pt x="1825380" y="25506"/>
                    <a:pt x="1825380" y="56969"/>
                  </a:cubicBezTo>
                  <a:lnTo>
                    <a:pt x="1825380" y="271543"/>
                  </a:lnTo>
                  <a:cubicBezTo>
                    <a:pt x="1825380" y="303006"/>
                    <a:pt x="1799874" y="328512"/>
                    <a:pt x="1768411" y="328512"/>
                  </a:cubicBezTo>
                  <a:lnTo>
                    <a:pt x="56969" y="328512"/>
                  </a:lnTo>
                  <a:cubicBezTo>
                    <a:pt x="25506" y="328512"/>
                    <a:pt x="0" y="303006"/>
                    <a:pt x="0" y="271543"/>
                  </a:cubicBezTo>
                  <a:lnTo>
                    <a:pt x="0" y="56969"/>
                  </a:lnTo>
                  <a:cubicBezTo>
                    <a:pt x="0" y="25506"/>
                    <a:pt x="25506" y="0"/>
                    <a:pt x="5696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825380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5145476" y="8010982"/>
            <a:ext cx="3114142" cy="1247318"/>
            <a:chOff x="0" y="0"/>
            <a:chExt cx="820186" cy="32851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854205" y="3142746"/>
            <a:ext cx="3114142" cy="1247318"/>
            <a:chOff x="0" y="0"/>
            <a:chExt cx="820186" cy="32851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9411276" y="3142746"/>
            <a:ext cx="7291271" cy="6115554"/>
          </a:xfrm>
          <a:custGeom>
            <a:avLst/>
            <a:gdLst/>
            <a:ahLst/>
            <a:cxnLst/>
            <a:rect r="r" b="b" t="t" l="l"/>
            <a:pathLst>
              <a:path h="6115554" w="7291271">
                <a:moveTo>
                  <a:pt x="0" y="0"/>
                </a:moveTo>
                <a:lnTo>
                  <a:pt x="7291271" y="0"/>
                </a:lnTo>
                <a:lnTo>
                  <a:pt x="7291271" y="6115554"/>
                </a:lnTo>
                <a:lnTo>
                  <a:pt x="0" y="61155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189102" y="4853713"/>
            <a:ext cx="6665103" cy="18999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02"/>
              </a:lnSpc>
            </a:pPr>
            <a:r>
              <a:rPr lang="en-US" sz="3573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Primer Clasificatorio de Fútbol 5 B1-FEDEDIV 2025.</a:t>
            </a:r>
          </a:p>
          <a:p>
            <a:pPr algn="just">
              <a:lnSpc>
                <a:spcPts val="5002"/>
              </a:lnSpc>
              <a:spcBef>
                <a:spcPct val="0"/>
              </a:spcBef>
            </a:pPr>
            <a:r>
              <a:rPr lang="en-US" sz="3573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PICHINCHA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89102" y="1519599"/>
            <a:ext cx="6270842" cy="757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3"/>
              </a:lnSpc>
              <a:spcBef>
                <a:spcPct val="0"/>
              </a:spcBef>
            </a:pPr>
            <a:r>
              <a:rPr lang="en-US" sz="44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ACTIVIDADES 2025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679061" y="1395774"/>
            <a:ext cx="2549129" cy="1308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06"/>
              </a:lnSpc>
              <a:spcBef>
                <a:spcPct val="0"/>
              </a:spcBef>
            </a:pPr>
            <a:r>
              <a:rPr lang="en-US" sz="7219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Mayo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29203" y="1317687"/>
            <a:ext cx="6930741" cy="1247318"/>
            <a:chOff x="0" y="0"/>
            <a:chExt cx="1825380" cy="3285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25380" cy="328512"/>
            </a:xfrm>
            <a:custGeom>
              <a:avLst/>
              <a:gdLst/>
              <a:ahLst/>
              <a:cxnLst/>
              <a:rect r="r" b="b" t="t" l="l"/>
              <a:pathLst>
                <a:path h="328512" w="1825380">
                  <a:moveTo>
                    <a:pt x="56969" y="0"/>
                  </a:moveTo>
                  <a:lnTo>
                    <a:pt x="1768411" y="0"/>
                  </a:lnTo>
                  <a:cubicBezTo>
                    <a:pt x="1799874" y="0"/>
                    <a:pt x="1825380" y="25506"/>
                    <a:pt x="1825380" y="56969"/>
                  </a:cubicBezTo>
                  <a:lnTo>
                    <a:pt x="1825380" y="271543"/>
                  </a:lnTo>
                  <a:cubicBezTo>
                    <a:pt x="1825380" y="303006"/>
                    <a:pt x="1799874" y="328512"/>
                    <a:pt x="1768411" y="328512"/>
                  </a:cubicBezTo>
                  <a:lnTo>
                    <a:pt x="56969" y="328512"/>
                  </a:lnTo>
                  <a:cubicBezTo>
                    <a:pt x="25506" y="328512"/>
                    <a:pt x="0" y="303006"/>
                    <a:pt x="0" y="271543"/>
                  </a:cubicBezTo>
                  <a:lnTo>
                    <a:pt x="0" y="56969"/>
                  </a:lnTo>
                  <a:cubicBezTo>
                    <a:pt x="0" y="25506"/>
                    <a:pt x="25506" y="0"/>
                    <a:pt x="5696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825380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5145476" y="8010982"/>
            <a:ext cx="3114142" cy="1247318"/>
            <a:chOff x="0" y="0"/>
            <a:chExt cx="820186" cy="32851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854205" y="3142746"/>
            <a:ext cx="3114142" cy="1247318"/>
            <a:chOff x="0" y="0"/>
            <a:chExt cx="820186" cy="32851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8401056" y="3142746"/>
            <a:ext cx="9105138" cy="6115554"/>
          </a:xfrm>
          <a:custGeom>
            <a:avLst/>
            <a:gdLst/>
            <a:ahLst/>
            <a:cxnLst/>
            <a:rect r="r" b="b" t="t" l="l"/>
            <a:pathLst>
              <a:path h="6115554" w="9105138">
                <a:moveTo>
                  <a:pt x="0" y="0"/>
                </a:moveTo>
                <a:lnTo>
                  <a:pt x="9105138" y="0"/>
                </a:lnTo>
                <a:lnTo>
                  <a:pt x="9105138" y="6115554"/>
                </a:lnTo>
                <a:lnTo>
                  <a:pt x="0" y="61155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1663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189102" y="4853713"/>
            <a:ext cx="6665103" cy="25286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02"/>
              </a:lnSpc>
            </a:pPr>
            <a:r>
              <a:rPr lang="en-US" sz="3573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Nuestros para atletas participaron en el evento “Cali 2025 World Para Athletics Grand Prix “.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89102" y="1519599"/>
            <a:ext cx="6270842" cy="757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3"/>
              </a:lnSpc>
              <a:spcBef>
                <a:spcPct val="0"/>
              </a:spcBef>
            </a:pPr>
            <a:r>
              <a:rPr lang="en-US" sz="44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ACTIVIDADES 2025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679061" y="1395774"/>
            <a:ext cx="2549129" cy="1308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06"/>
              </a:lnSpc>
              <a:spcBef>
                <a:spcPct val="0"/>
              </a:spcBef>
            </a:pPr>
            <a:r>
              <a:rPr lang="en-US" sz="7219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Mayo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29203" y="1317687"/>
            <a:ext cx="6930741" cy="1247318"/>
            <a:chOff x="0" y="0"/>
            <a:chExt cx="1825380" cy="3285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25380" cy="328512"/>
            </a:xfrm>
            <a:custGeom>
              <a:avLst/>
              <a:gdLst/>
              <a:ahLst/>
              <a:cxnLst/>
              <a:rect r="r" b="b" t="t" l="l"/>
              <a:pathLst>
                <a:path h="328512" w="1825380">
                  <a:moveTo>
                    <a:pt x="56969" y="0"/>
                  </a:moveTo>
                  <a:lnTo>
                    <a:pt x="1768411" y="0"/>
                  </a:lnTo>
                  <a:cubicBezTo>
                    <a:pt x="1799874" y="0"/>
                    <a:pt x="1825380" y="25506"/>
                    <a:pt x="1825380" y="56969"/>
                  </a:cubicBezTo>
                  <a:lnTo>
                    <a:pt x="1825380" y="271543"/>
                  </a:lnTo>
                  <a:cubicBezTo>
                    <a:pt x="1825380" y="303006"/>
                    <a:pt x="1799874" y="328512"/>
                    <a:pt x="1768411" y="328512"/>
                  </a:cubicBezTo>
                  <a:lnTo>
                    <a:pt x="56969" y="328512"/>
                  </a:lnTo>
                  <a:cubicBezTo>
                    <a:pt x="25506" y="328512"/>
                    <a:pt x="0" y="303006"/>
                    <a:pt x="0" y="271543"/>
                  </a:cubicBezTo>
                  <a:lnTo>
                    <a:pt x="0" y="56969"/>
                  </a:lnTo>
                  <a:cubicBezTo>
                    <a:pt x="0" y="25506"/>
                    <a:pt x="25506" y="0"/>
                    <a:pt x="5696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825380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5173858" y="8540122"/>
            <a:ext cx="3114142" cy="1247318"/>
            <a:chOff x="0" y="0"/>
            <a:chExt cx="820186" cy="32851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854205" y="2704535"/>
            <a:ext cx="3114142" cy="1247318"/>
            <a:chOff x="0" y="0"/>
            <a:chExt cx="820186" cy="32851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9961331" y="2704535"/>
            <a:ext cx="5984588" cy="7082905"/>
          </a:xfrm>
          <a:custGeom>
            <a:avLst/>
            <a:gdLst/>
            <a:ahLst/>
            <a:cxnLst/>
            <a:rect r="r" b="b" t="t" l="l"/>
            <a:pathLst>
              <a:path h="7082905" w="5984588">
                <a:moveTo>
                  <a:pt x="0" y="0"/>
                </a:moveTo>
                <a:lnTo>
                  <a:pt x="5984589" y="0"/>
                </a:lnTo>
                <a:lnTo>
                  <a:pt x="5984589" y="7082905"/>
                </a:lnTo>
                <a:lnTo>
                  <a:pt x="0" y="70829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12657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189102" y="4853713"/>
            <a:ext cx="6665103" cy="25286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02"/>
              </a:lnSpc>
            </a:pPr>
            <a:r>
              <a:rPr lang="en-US" sz="3573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Nuestros deportistas  participaron en el evento  “I VÁLIDA NACIONAL DE TRIATLÓN SALINAS 2025”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89102" y="1519599"/>
            <a:ext cx="6270842" cy="757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3"/>
              </a:lnSpc>
              <a:spcBef>
                <a:spcPct val="0"/>
              </a:spcBef>
            </a:pPr>
            <a:r>
              <a:rPr lang="en-US" sz="44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ACTIVIDADES 2025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679061" y="968606"/>
            <a:ext cx="2549129" cy="1308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06"/>
              </a:lnSpc>
              <a:spcBef>
                <a:spcPct val="0"/>
              </a:spcBef>
            </a:pPr>
            <a:r>
              <a:rPr lang="en-US" sz="7219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Mayo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29203" y="1317687"/>
            <a:ext cx="6930741" cy="1247318"/>
            <a:chOff x="0" y="0"/>
            <a:chExt cx="1825380" cy="3285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25380" cy="328512"/>
            </a:xfrm>
            <a:custGeom>
              <a:avLst/>
              <a:gdLst/>
              <a:ahLst/>
              <a:cxnLst/>
              <a:rect r="r" b="b" t="t" l="l"/>
              <a:pathLst>
                <a:path h="328512" w="1825380">
                  <a:moveTo>
                    <a:pt x="56969" y="0"/>
                  </a:moveTo>
                  <a:lnTo>
                    <a:pt x="1768411" y="0"/>
                  </a:lnTo>
                  <a:cubicBezTo>
                    <a:pt x="1799874" y="0"/>
                    <a:pt x="1825380" y="25506"/>
                    <a:pt x="1825380" y="56969"/>
                  </a:cubicBezTo>
                  <a:lnTo>
                    <a:pt x="1825380" y="271543"/>
                  </a:lnTo>
                  <a:cubicBezTo>
                    <a:pt x="1825380" y="303006"/>
                    <a:pt x="1799874" y="328512"/>
                    <a:pt x="1768411" y="328512"/>
                  </a:cubicBezTo>
                  <a:lnTo>
                    <a:pt x="56969" y="328512"/>
                  </a:lnTo>
                  <a:cubicBezTo>
                    <a:pt x="25506" y="328512"/>
                    <a:pt x="0" y="303006"/>
                    <a:pt x="0" y="271543"/>
                  </a:cubicBezTo>
                  <a:lnTo>
                    <a:pt x="0" y="56969"/>
                  </a:lnTo>
                  <a:cubicBezTo>
                    <a:pt x="0" y="25506"/>
                    <a:pt x="25506" y="0"/>
                    <a:pt x="5696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825380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5173858" y="7916463"/>
            <a:ext cx="3114142" cy="1247318"/>
            <a:chOff x="0" y="0"/>
            <a:chExt cx="820186" cy="32851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203389" y="3048227"/>
            <a:ext cx="3114142" cy="1247318"/>
            <a:chOff x="0" y="0"/>
            <a:chExt cx="820186" cy="32851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9760460" y="3048227"/>
            <a:ext cx="7291271" cy="6115554"/>
          </a:xfrm>
          <a:custGeom>
            <a:avLst/>
            <a:gdLst/>
            <a:ahLst/>
            <a:cxnLst/>
            <a:rect r="r" b="b" t="t" l="l"/>
            <a:pathLst>
              <a:path h="6115554" w="7291271">
                <a:moveTo>
                  <a:pt x="0" y="0"/>
                </a:moveTo>
                <a:lnTo>
                  <a:pt x="7291272" y="0"/>
                </a:lnTo>
                <a:lnTo>
                  <a:pt x="7291272" y="6115554"/>
                </a:lnTo>
                <a:lnTo>
                  <a:pt x="0" y="61155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189102" y="4853713"/>
            <a:ext cx="6665103" cy="25286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02"/>
              </a:lnSpc>
            </a:pPr>
            <a:r>
              <a:rPr lang="en-US" sz="3573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Segundo Clasificatorio de Goalball Femenino y Masculino-Fedediv 2025.</a:t>
            </a:r>
          </a:p>
          <a:p>
            <a:pPr algn="just">
              <a:lnSpc>
                <a:spcPts val="5002"/>
              </a:lnSpc>
            </a:pPr>
            <a:r>
              <a:rPr lang="en-US" sz="3573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PICHINCHA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89102" y="1519599"/>
            <a:ext cx="6270842" cy="757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3"/>
              </a:lnSpc>
              <a:spcBef>
                <a:spcPct val="0"/>
              </a:spcBef>
            </a:pPr>
            <a:r>
              <a:rPr lang="en-US" sz="44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ACTIVIDADES 2025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679061" y="968606"/>
            <a:ext cx="2549129" cy="1308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06"/>
              </a:lnSpc>
              <a:spcBef>
                <a:spcPct val="0"/>
              </a:spcBef>
            </a:pPr>
            <a:r>
              <a:rPr lang="en-US" sz="7219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Junio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29203" y="1317687"/>
            <a:ext cx="6930741" cy="1247318"/>
            <a:chOff x="0" y="0"/>
            <a:chExt cx="1825380" cy="3285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25380" cy="328512"/>
            </a:xfrm>
            <a:custGeom>
              <a:avLst/>
              <a:gdLst/>
              <a:ahLst/>
              <a:cxnLst/>
              <a:rect r="r" b="b" t="t" l="l"/>
              <a:pathLst>
                <a:path h="328512" w="1825380">
                  <a:moveTo>
                    <a:pt x="56969" y="0"/>
                  </a:moveTo>
                  <a:lnTo>
                    <a:pt x="1768411" y="0"/>
                  </a:lnTo>
                  <a:cubicBezTo>
                    <a:pt x="1799874" y="0"/>
                    <a:pt x="1825380" y="25506"/>
                    <a:pt x="1825380" y="56969"/>
                  </a:cubicBezTo>
                  <a:lnTo>
                    <a:pt x="1825380" y="271543"/>
                  </a:lnTo>
                  <a:cubicBezTo>
                    <a:pt x="1825380" y="303006"/>
                    <a:pt x="1799874" y="328512"/>
                    <a:pt x="1768411" y="328512"/>
                  </a:cubicBezTo>
                  <a:lnTo>
                    <a:pt x="56969" y="328512"/>
                  </a:lnTo>
                  <a:cubicBezTo>
                    <a:pt x="25506" y="328512"/>
                    <a:pt x="0" y="303006"/>
                    <a:pt x="0" y="271543"/>
                  </a:cubicBezTo>
                  <a:lnTo>
                    <a:pt x="0" y="56969"/>
                  </a:lnTo>
                  <a:cubicBezTo>
                    <a:pt x="0" y="25506"/>
                    <a:pt x="25506" y="0"/>
                    <a:pt x="5696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825380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5173858" y="7472921"/>
            <a:ext cx="3114142" cy="1247318"/>
            <a:chOff x="0" y="0"/>
            <a:chExt cx="820186" cy="32851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898463" y="2363281"/>
            <a:ext cx="3114142" cy="1247318"/>
            <a:chOff x="0" y="0"/>
            <a:chExt cx="820186" cy="32851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1317532" y="2363281"/>
            <a:ext cx="4767719" cy="6356958"/>
          </a:xfrm>
          <a:custGeom>
            <a:avLst/>
            <a:gdLst/>
            <a:ahLst/>
            <a:cxnLst/>
            <a:rect r="r" b="b" t="t" l="l"/>
            <a:pathLst>
              <a:path h="6356958" w="4767719">
                <a:moveTo>
                  <a:pt x="0" y="0"/>
                </a:moveTo>
                <a:lnTo>
                  <a:pt x="4767718" y="0"/>
                </a:lnTo>
                <a:lnTo>
                  <a:pt x="476771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189102" y="4853713"/>
            <a:ext cx="6665103" cy="1271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02"/>
              </a:lnSpc>
            </a:pPr>
            <a:r>
              <a:rPr lang="en-US" sz="3573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II VÁLIDA NACIONAL DE TRIATLÓN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89102" y="1519599"/>
            <a:ext cx="6270842" cy="757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3"/>
              </a:lnSpc>
              <a:spcBef>
                <a:spcPct val="0"/>
              </a:spcBef>
            </a:pPr>
            <a:r>
              <a:rPr lang="en-US" sz="44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ACTIVIDADES 2025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679061" y="968606"/>
            <a:ext cx="2549129" cy="1308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06"/>
              </a:lnSpc>
              <a:spcBef>
                <a:spcPct val="0"/>
              </a:spcBef>
            </a:pPr>
            <a:r>
              <a:rPr lang="en-US" sz="7219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Julio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29203" y="1317687"/>
            <a:ext cx="6930741" cy="1247318"/>
            <a:chOff x="0" y="0"/>
            <a:chExt cx="1825380" cy="3285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25380" cy="328512"/>
            </a:xfrm>
            <a:custGeom>
              <a:avLst/>
              <a:gdLst/>
              <a:ahLst/>
              <a:cxnLst/>
              <a:rect r="r" b="b" t="t" l="l"/>
              <a:pathLst>
                <a:path h="328512" w="1825380">
                  <a:moveTo>
                    <a:pt x="56969" y="0"/>
                  </a:moveTo>
                  <a:lnTo>
                    <a:pt x="1768411" y="0"/>
                  </a:lnTo>
                  <a:cubicBezTo>
                    <a:pt x="1799874" y="0"/>
                    <a:pt x="1825380" y="25506"/>
                    <a:pt x="1825380" y="56969"/>
                  </a:cubicBezTo>
                  <a:lnTo>
                    <a:pt x="1825380" y="271543"/>
                  </a:lnTo>
                  <a:cubicBezTo>
                    <a:pt x="1825380" y="303006"/>
                    <a:pt x="1799874" y="328512"/>
                    <a:pt x="1768411" y="328512"/>
                  </a:cubicBezTo>
                  <a:lnTo>
                    <a:pt x="56969" y="328512"/>
                  </a:lnTo>
                  <a:cubicBezTo>
                    <a:pt x="25506" y="328512"/>
                    <a:pt x="0" y="303006"/>
                    <a:pt x="0" y="271543"/>
                  </a:cubicBezTo>
                  <a:lnTo>
                    <a:pt x="0" y="56969"/>
                  </a:lnTo>
                  <a:cubicBezTo>
                    <a:pt x="0" y="25506"/>
                    <a:pt x="25506" y="0"/>
                    <a:pt x="5696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825380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5173858" y="7472921"/>
            <a:ext cx="3114142" cy="1247318"/>
            <a:chOff x="0" y="0"/>
            <a:chExt cx="820186" cy="32851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898463" y="2363281"/>
            <a:ext cx="3114142" cy="1247318"/>
            <a:chOff x="0" y="0"/>
            <a:chExt cx="820186" cy="32851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0877113" y="2363281"/>
            <a:ext cx="4767719" cy="6356958"/>
          </a:xfrm>
          <a:custGeom>
            <a:avLst/>
            <a:gdLst/>
            <a:ahLst/>
            <a:cxnLst/>
            <a:rect r="r" b="b" t="t" l="l"/>
            <a:pathLst>
              <a:path h="6356958" w="4767719">
                <a:moveTo>
                  <a:pt x="0" y="0"/>
                </a:moveTo>
                <a:lnTo>
                  <a:pt x="4767718" y="0"/>
                </a:lnTo>
                <a:lnTo>
                  <a:pt x="476771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189102" y="4853713"/>
            <a:ext cx="6665103" cy="1271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02"/>
              </a:lnSpc>
            </a:pPr>
            <a:r>
              <a:rPr lang="en-US" sz="3573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 “Segundo Ranking Nacional de Tiro con Arco”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89102" y="1519599"/>
            <a:ext cx="6270842" cy="757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3"/>
              </a:lnSpc>
              <a:spcBef>
                <a:spcPct val="0"/>
              </a:spcBef>
            </a:pPr>
            <a:r>
              <a:rPr lang="en-US" sz="44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ACTIVIDADES 2025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679061" y="968606"/>
            <a:ext cx="2549129" cy="1308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06"/>
              </a:lnSpc>
              <a:spcBef>
                <a:spcPct val="0"/>
              </a:spcBef>
            </a:pPr>
            <a:r>
              <a:rPr lang="en-US" sz="7219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Julio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29203" y="1317687"/>
            <a:ext cx="6930741" cy="1247318"/>
            <a:chOff x="0" y="0"/>
            <a:chExt cx="1825380" cy="3285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25380" cy="328512"/>
            </a:xfrm>
            <a:custGeom>
              <a:avLst/>
              <a:gdLst/>
              <a:ahLst/>
              <a:cxnLst/>
              <a:rect r="r" b="b" t="t" l="l"/>
              <a:pathLst>
                <a:path h="328512" w="1825380">
                  <a:moveTo>
                    <a:pt x="56969" y="0"/>
                  </a:moveTo>
                  <a:lnTo>
                    <a:pt x="1768411" y="0"/>
                  </a:lnTo>
                  <a:cubicBezTo>
                    <a:pt x="1799874" y="0"/>
                    <a:pt x="1825380" y="25506"/>
                    <a:pt x="1825380" y="56969"/>
                  </a:cubicBezTo>
                  <a:lnTo>
                    <a:pt x="1825380" y="271543"/>
                  </a:lnTo>
                  <a:cubicBezTo>
                    <a:pt x="1825380" y="303006"/>
                    <a:pt x="1799874" y="328512"/>
                    <a:pt x="1768411" y="328512"/>
                  </a:cubicBezTo>
                  <a:lnTo>
                    <a:pt x="56969" y="328512"/>
                  </a:lnTo>
                  <a:cubicBezTo>
                    <a:pt x="25506" y="328512"/>
                    <a:pt x="0" y="303006"/>
                    <a:pt x="0" y="271543"/>
                  </a:cubicBezTo>
                  <a:lnTo>
                    <a:pt x="0" y="56969"/>
                  </a:lnTo>
                  <a:cubicBezTo>
                    <a:pt x="0" y="25506"/>
                    <a:pt x="25506" y="0"/>
                    <a:pt x="5696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825380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5173858" y="7472921"/>
            <a:ext cx="3114142" cy="1247318"/>
            <a:chOff x="0" y="0"/>
            <a:chExt cx="820186" cy="32851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898463" y="2363281"/>
            <a:ext cx="3114142" cy="1247318"/>
            <a:chOff x="0" y="0"/>
            <a:chExt cx="820186" cy="32851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0643898" y="2277367"/>
            <a:ext cx="6356958" cy="6356958"/>
          </a:xfrm>
          <a:custGeom>
            <a:avLst/>
            <a:gdLst/>
            <a:ahLst/>
            <a:cxnLst/>
            <a:rect r="r" b="b" t="t" l="l"/>
            <a:pathLst>
              <a:path h="6356958" w="6356958">
                <a:moveTo>
                  <a:pt x="0" y="0"/>
                </a:moveTo>
                <a:lnTo>
                  <a:pt x="6356958" y="0"/>
                </a:lnTo>
                <a:lnTo>
                  <a:pt x="635695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189102" y="4853713"/>
            <a:ext cx="6665103" cy="31572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02"/>
              </a:lnSpc>
            </a:pPr>
            <a:r>
              <a:rPr lang="en-US" sz="3573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Tercer Clasificatorio de Goalball Femenino y Masculino-FEDEDIV 2025, en las Serie A y B. </a:t>
            </a:r>
          </a:p>
          <a:p>
            <a:pPr algn="just">
              <a:lnSpc>
                <a:spcPts val="5002"/>
              </a:lnSpc>
            </a:pPr>
            <a:r>
              <a:rPr lang="en-US" sz="3573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PICHINCHA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89102" y="1519599"/>
            <a:ext cx="6270842" cy="757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3"/>
              </a:lnSpc>
              <a:spcBef>
                <a:spcPct val="0"/>
              </a:spcBef>
            </a:pPr>
            <a:r>
              <a:rPr lang="en-US" sz="44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ACTIVIDADES 2025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679061" y="558531"/>
            <a:ext cx="3725406" cy="1308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06"/>
              </a:lnSpc>
              <a:spcBef>
                <a:spcPct val="0"/>
              </a:spcBef>
            </a:pPr>
            <a:r>
              <a:rPr lang="en-US" sz="7219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Agosto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29203" y="1317687"/>
            <a:ext cx="6930741" cy="1247318"/>
            <a:chOff x="0" y="0"/>
            <a:chExt cx="1825380" cy="3285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25380" cy="328512"/>
            </a:xfrm>
            <a:custGeom>
              <a:avLst/>
              <a:gdLst/>
              <a:ahLst/>
              <a:cxnLst/>
              <a:rect r="r" b="b" t="t" l="l"/>
              <a:pathLst>
                <a:path h="328512" w="1825380">
                  <a:moveTo>
                    <a:pt x="56969" y="0"/>
                  </a:moveTo>
                  <a:lnTo>
                    <a:pt x="1768411" y="0"/>
                  </a:lnTo>
                  <a:cubicBezTo>
                    <a:pt x="1799874" y="0"/>
                    <a:pt x="1825380" y="25506"/>
                    <a:pt x="1825380" y="56969"/>
                  </a:cubicBezTo>
                  <a:lnTo>
                    <a:pt x="1825380" y="271543"/>
                  </a:lnTo>
                  <a:cubicBezTo>
                    <a:pt x="1825380" y="303006"/>
                    <a:pt x="1799874" y="328512"/>
                    <a:pt x="1768411" y="328512"/>
                  </a:cubicBezTo>
                  <a:lnTo>
                    <a:pt x="56969" y="328512"/>
                  </a:lnTo>
                  <a:cubicBezTo>
                    <a:pt x="25506" y="328512"/>
                    <a:pt x="0" y="303006"/>
                    <a:pt x="0" y="271543"/>
                  </a:cubicBezTo>
                  <a:lnTo>
                    <a:pt x="0" y="56969"/>
                  </a:lnTo>
                  <a:cubicBezTo>
                    <a:pt x="0" y="25506"/>
                    <a:pt x="25506" y="0"/>
                    <a:pt x="5696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825380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5173858" y="7231517"/>
            <a:ext cx="3114142" cy="1247318"/>
            <a:chOff x="0" y="0"/>
            <a:chExt cx="820186" cy="32851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898463" y="2363281"/>
            <a:ext cx="3114142" cy="1247318"/>
            <a:chOff x="0" y="0"/>
            <a:chExt cx="820186" cy="32851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9968029" y="2363281"/>
            <a:ext cx="7291271" cy="6115554"/>
          </a:xfrm>
          <a:custGeom>
            <a:avLst/>
            <a:gdLst/>
            <a:ahLst/>
            <a:cxnLst/>
            <a:rect r="r" b="b" t="t" l="l"/>
            <a:pathLst>
              <a:path h="6115554" w="7291271">
                <a:moveTo>
                  <a:pt x="0" y="0"/>
                </a:moveTo>
                <a:lnTo>
                  <a:pt x="7291271" y="0"/>
                </a:lnTo>
                <a:lnTo>
                  <a:pt x="7291271" y="6115554"/>
                </a:lnTo>
                <a:lnTo>
                  <a:pt x="0" y="61155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189102" y="4853713"/>
            <a:ext cx="6665103" cy="1271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02"/>
              </a:lnSpc>
            </a:pPr>
            <a:r>
              <a:rPr lang="en-US" sz="3573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Segundo Clasificatorio de Fútbol 5 B1-FEDEDIV 2025.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89102" y="1519599"/>
            <a:ext cx="6270842" cy="757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3"/>
              </a:lnSpc>
              <a:spcBef>
                <a:spcPct val="0"/>
              </a:spcBef>
            </a:pPr>
            <a:r>
              <a:rPr lang="en-US" sz="44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ACTIVIDADES 2025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679061" y="558531"/>
            <a:ext cx="3725406" cy="1308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06"/>
              </a:lnSpc>
              <a:spcBef>
                <a:spcPct val="0"/>
              </a:spcBef>
            </a:pPr>
            <a:r>
              <a:rPr lang="en-US" sz="7219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Agosto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29203" y="1317687"/>
            <a:ext cx="6930741" cy="1247318"/>
            <a:chOff x="0" y="0"/>
            <a:chExt cx="1825380" cy="3285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25380" cy="328512"/>
            </a:xfrm>
            <a:custGeom>
              <a:avLst/>
              <a:gdLst/>
              <a:ahLst/>
              <a:cxnLst/>
              <a:rect r="r" b="b" t="t" l="l"/>
              <a:pathLst>
                <a:path h="328512" w="1825380">
                  <a:moveTo>
                    <a:pt x="56969" y="0"/>
                  </a:moveTo>
                  <a:lnTo>
                    <a:pt x="1768411" y="0"/>
                  </a:lnTo>
                  <a:cubicBezTo>
                    <a:pt x="1799874" y="0"/>
                    <a:pt x="1825380" y="25506"/>
                    <a:pt x="1825380" y="56969"/>
                  </a:cubicBezTo>
                  <a:lnTo>
                    <a:pt x="1825380" y="271543"/>
                  </a:lnTo>
                  <a:cubicBezTo>
                    <a:pt x="1825380" y="303006"/>
                    <a:pt x="1799874" y="328512"/>
                    <a:pt x="1768411" y="328512"/>
                  </a:cubicBezTo>
                  <a:lnTo>
                    <a:pt x="56969" y="328512"/>
                  </a:lnTo>
                  <a:cubicBezTo>
                    <a:pt x="25506" y="328512"/>
                    <a:pt x="0" y="303006"/>
                    <a:pt x="0" y="271543"/>
                  </a:cubicBezTo>
                  <a:lnTo>
                    <a:pt x="0" y="56969"/>
                  </a:lnTo>
                  <a:cubicBezTo>
                    <a:pt x="0" y="25506"/>
                    <a:pt x="25506" y="0"/>
                    <a:pt x="5696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825380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5173858" y="7231517"/>
            <a:ext cx="3114142" cy="1247318"/>
            <a:chOff x="0" y="0"/>
            <a:chExt cx="820186" cy="32851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898463" y="2363281"/>
            <a:ext cx="3114142" cy="1247318"/>
            <a:chOff x="0" y="0"/>
            <a:chExt cx="820186" cy="32851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9968029" y="2363281"/>
            <a:ext cx="7291271" cy="6115554"/>
          </a:xfrm>
          <a:custGeom>
            <a:avLst/>
            <a:gdLst/>
            <a:ahLst/>
            <a:cxnLst/>
            <a:rect r="r" b="b" t="t" l="l"/>
            <a:pathLst>
              <a:path h="6115554" w="7291271">
                <a:moveTo>
                  <a:pt x="0" y="0"/>
                </a:moveTo>
                <a:lnTo>
                  <a:pt x="7291271" y="0"/>
                </a:lnTo>
                <a:lnTo>
                  <a:pt x="7291271" y="6115554"/>
                </a:lnTo>
                <a:lnTo>
                  <a:pt x="0" y="61155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189102" y="4853713"/>
            <a:ext cx="6665103" cy="18999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02"/>
              </a:lnSpc>
            </a:pPr>
            <a:r>
              <a:rPr lang="en-US" sz="3573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"CAMPEONATO NACIONAL DE AJEDREZ FEDEDIV 2025"</a:t>
            </a:r>
          </a:p>
          <a:p>
            <a:pPr algn="just">
              <a:lnSpc>
                <a:spcPts val="5002"/>
              </a:lnSpc>
            </a:pPr>
            <a:r>
              <a:rPr lang="en-US" sz="3573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SANTA ELENA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89102" y="1519599"/>
            <a:ext cx="6270842" cy="757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3"/>
              </a:lnSpc>
              <a:spcBef>
                <a:spcPct val="0"/>
              </a:spcBef>
            </a:pPr>
            <a:r>
              <a:rPr lang="en-US" sz="44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ACTIVIDADES 2025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679061" y="558531"/>
            <a:ext cx="3725406" cy="1308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06"/>
              </a:lnSpc>
              <a:spcBef>
                <a:spcPct val="0"/>
              </a:spcBef>
            </a:pPr>
            <a:r>
              <a:rPr lang="en-US" sz="7219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Agosto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29203" y="1317687"/>
            <a:ext cx="6930741" cy="1247318"/>
            <a:chOff x="0" y="0"/>
            <a:chExt cx="1825380" cy="3285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25380" cy="328512"/>
            </a:xfrm>
            <a:custGeom>
              <a:avLst/>
              <a:gdLst/>
              <a:ahLst/>
              <a:cxnLst/>
              <a:rect r="r" b="b" t="t" l="l"/>
              <a:pathLst>
                <a:path h="328512" w="1825380">
                  <a:moveTo>
                    <a:pt x="56969" y="0"/>
                  </a:moveTo>
                  <a:lnTo>
                    <a:pt x="1768411" y="0"/>
                  </a:lnTo>
                  <a:cubicBezTo>
                    <a:pt x="1799874" y="0"/>
                    <a:pt x="1825380" y="25506"/>
                    <a:pt x="1825380" y="56969"/>
                  </a:cubicBezTo>
                  <a:lnTo>
                    <a:pt x="1825380" y="271543"/>
                  </a:lnTo>
                  <a:cubicBezTo>
                    <a:pt x="1825380" y="303006"/>
                    <a:pt x="1799874" y="328512"/>
                    <a:pt x="1768411" y="328512"/>
                  </a:cubicBezTo>
                  <a:lnTo>
                    <a:pt x="56969" y="328512"/>
                  </a:lnTo>
                  <a:cubicBezTo>
                    <a:pt x="25506" y="328512"/>
                    <a:pt x="0" y="303006"/>
                    <a:pt x="0" y="271543"/>
                  </a:cubicBezTo>
                  <a:lnTo>
                    <a:pt x="0" y="56969"/>
                  </a:lnTo>
                  <a:cubicBezTo>
                    <a:pt x="0" y="25506"/>
                    <a:pt x="25506" y="0"/>
                    <a:pt x="5696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825380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5173858" y="7231517"/>
            <a:ext cx="3114142" cy="1247318"/>
            <a:chOff x="0" y="0"/>
            <a:chExt cx="820186" cy="32851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898463" y="2363281"/>
            <a:ext cx="3114142" cy="1247318"/>
            <a:chOff x="0" y="0"/>
            <a:chExt cx="820186" cy="32851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9968029" y="2363281"/>
            <a:ext cx="7291271" cy="6115554"/>
          </a:xfrm>
          <a:custGeom>
            <a:avLst/>
            <a:gdLst/>
            <a:ahLst/>
            <a:cxnLst/>
            <a:rect r="r" b="b" t="t" l="l"/>
            <a:pathLst>
              <a:path h="6115554" w="7291271">
                <a:moveTo>
                  <a:pt x="0" y="0"/>
                </a:moveTo>
                <a:lnTo>
                  <a:pt x="7291271" y="0"/>
                </a:lnTo>
                <a:lnTo>
                  <a:pt x="7291271" y="6115554"/>
                </a:lnTo>
                <a:lnTo>
                  <a:pt x="0" y="61155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189102" y="4853713"/>
            <a:ext cx="6665103" cy="18999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02"/>
              </a:lnSpc>
            </a:pPr>
            <a:r>
              <a:rPr lang="en-US" sz="3573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Selectivo Nacional de Para Natación FEDEDIV 2025</a:t>
            </a:r>
          </a:p>
          <a:p>
            <a:pPr algn="just">
              <a:lnSpc>
                <a:spcPts val="5002"/>
              </a:lnSpc>
            </a:pPr>
            <a:r>
              <a:rPr lang="en-US" sz="3573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PICHINCHA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89102" y="1519599"/>
            <a:ext cx="6270842" cy="757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3"/>
              </a:lnSpc>
              <a:spcBef>
                <a:spcPct val="0"/>
              </a:spcBef>
            </a:pPr>
            <a:r>
              <a:rPr lang="en-US" sz="44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ACTIVIDADES 2025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679061" y="558531"/>
            <a:ext cx="3725406" cy="1308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06"/>
              </a:lnSpc>
              <a:spcBef>
                <a:spcPct val="0"/>
              </a:spcBef>
            </a:pPr>
            <a:r>
              <a:rPr lang="en-US" sz="7219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Agosto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29203" y="1317687"/>
            <a:ext cx="6930741" cy="1247318"/>
            <a:chOff x="0" y="0"/>
            <a:chExt cx="1825380" cy="3285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25380" cy="328512"/>
            </a:xfrm>
            <a:custGeom>
              <a:avLst/>
              <a:gdLst/>
              <a:ahLst/>
              <a:cxnLst/>
              <a:rect r="r" b="b" t="t" l="l"/>
              <a:pathLst>
                <a:path h="328512" w="1825380">
                  <a:moveTo>
                    <a:pt x="56969" y="0"/>
                  </a:moveTo>
                  <a:lnTo>
                    <a:pt x="1768411" y="0"/>
                  </a:lnTo>
                  <a:cubicBezTo>
                    <a:pt x="1799874" y="0"/>
                    <a:pt x="1825380" y="25506"/>
                    <a:pt x="1825380" y="56969"/>
                  </a:cubicBezTo>
                  <a:lnTo>
                    <a:pt x="1825380" y="271543"/>
                  </a:lnTo>
                  <a:cubicBezTo>
                    <a:pt x="1825380" y="303006"/>
                    <a:pt x="1799874" y="328512"/>
                    <a:pt x="1768411" y="328512"/>
                  </a:cubicBezTo>
                  <a:lnTo>
                    <a:pt x="56969" y="328512"/>
                  </a:lnTo>
                  <a:cubicBezTo>
                    <a:pt x="25506" y="328512"/>
                    <a:pt x="0" y="303006"/>
                    <a:pt x="0" y="271543"/>
                  </a:cubicBezTo>
                  <a:lnTo>
                    <a:pt x="0" y="56969"/>
                  </a:lnTo>
                  <a:cubicBezTo>
                    <a:pt x="0" y="25506"/>
                    <a:pt x="25506" y="0"/>
                    <a:pt x="5696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825380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5173858" y="7231517"/>
            <a:ext cx="3114142" cy="1247318"/>
            <a:chOff x="0" y="0"/>
            <a:chExt cx="820186" cy="32851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898463" y="2363281"/>
            <a:ext cx="3114142" cy="1247318"/>
            <a:chOff x="0" y="0"/>
            <a:chExt cx="820186" cy="32851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9615336" y="2372806"/>
            <a:ext cx="7291271" cy="6115554"/>
          </a:xfrm>
          <a:custGeom>
            <a:avLst/>
            <a:gdLst/>
            <a:ahLst/>
            <a:cxnLst/>
            <a:rect r="r" b="b" t="t" l="l"/>
            <a:pathLst>
              <a:path h="6115554" w="7291271">
                <a:moveTo>
                  <a:pt x="0" y="0"/>
                </a:moveTo>
                <a:lnTo>
                  <a:pt x="7291272" y="0"/>
                </a:lnTo>
                <a:lnTo>
                  <a:pt x="7291272" y="6115554"/>
                </a:lnTo>
                <a:lnTo>
                  <a:pt x="0" y="61155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189102" y="4853713"/>
            <a:ext cx="6665103" cy="18999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02"/>
              </a:lnSpc>
            </a:pPr>
            <a:r>
              <a:rPr lang="en-US" sz="3573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Selectivo Nacional de Para Atletismo FEDEDIV 2025</a:t>
            </a:r>
          </a:p>
          <a:p>
            <a:pPr algn="just">
              <a:lnSpc>
                <a:spcPts val="5002"/>
              </a:lnSpc>
            </a:pPr>
            <a:r>
              <a:rPr lang="en-US" sz="3573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PICHINCHA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89102" y="1519599"/>
            <a:ext cx="6270842" cy="757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3"/>
              </a:lnSpc>
              <a:spcBef>
                <a:spcPct val="0"/>
              </a:spcBef>
            </a:pPr>
            <a:r>
              <a:rPr lang="en-US" sz="44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ACTIVIDADES 2025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679061" y="558531"/>
            <a:ext cx="3725406" cy="1308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06"/>
              </a:lnSpc>
              <a:spcBef>
                <a:spcPct val="0"/>
              </a:spcBef>
            </a:pPr>
            <a:r>
              <a:rPr lang="en-US" sz="7219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Agosto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29203" y="1317687"/>
            <a:ext cx="6930741" cy="1247318"/>
            <a:chOff x="0" y="0"/>
            <a:chExt cx="1825380" cy="3285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25380" cy="328512"/>
            </a:xfrm>
            <a:custGeom>
              <a:avLst/>
              <a:gdLst/>
              <a:ahLst/>
              <a:cxnLst/>
              <a:rect r="r" b="b" t="t" l="l"/>
              <a:pathLst>
                <a:path h="328512" w="1825380">
                  <a:moveTo>
                    <a:pt x="56969" y="0"/>
                  </a:moveTo>
                  <a:lnTo>
                    <a:pt x="1768411" y="0"/>
                  </a:lnTo>
                  <a:cubicBezTo>
                    <a:pt x="1799874" y="0"/>
                    <a:pt x="1825380" y="25506"/>
                    <a:pt x="1825380" y="56969"/>
                  </a:cubicBezTo>
                  <a:lnTo>
                    <a:pt x="1825380" y="271543"/>
                  </a:lnTo>
                  <a:cubicBezTo>
                    <a:pt x="1825380" y="303006"/>
                    <a:pt x="1799874" y="328512"/>
                    <a:pt x="1768411" y="328512"/>
                  </a:cubicBezTo>
                  <a:lnTo>
                    <a:pt x="56969" y="328512"/>
                  </a:lnTo>
                  <a:cubicBezTo>
                    <a:pt x="25506" y="328512"/>
                    <a:pt x="0" y="303006"/>
                    <a:pt x="0" y="271543"/>
                  </a:cubicBezTo>
                  <a:lnTo>
                    <a:pt x="0" y="56969"/>
                  </a:lnTo>
                  <a:cubicBezTo>
                    <a:pt x="0" y="25506"/>
                    <a:pt x="25506" y="0"/>
                    <a:pt x="5696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825380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5173858" y="7472921"/>
            <a:ext cx="3114142" cy="1247318"/>
            <a:chOff x="0" y="0"/>
            <a:chExt cx="820186" cy="32851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898463" y="2363281"/>
            <a:ext cx="3114142" cy="1247318"/>
            <a:chOff x="0" y="0"/>
            <a:chExt cx="820186" cy="32851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0455534" y="2363281"/>
            <a:ext cx="6356958" cy="6356958"/>
          </a:xfrm>
          <a:custGeom>
            <a:avLst/>
            <a:gdLst/>
            <a:ahLst/>
            <a:cxnLst/>
            <a:rect r="r" b="b" t="t" l="l"/>
            <a:pathLst>
              <a:path h="6356958" w="6356958">
                <a:moveTo>
                  <a:pt x="0" y="0"/>
                </a:moveTo>
                <a:lnTo>
                  <a:pt x="6356958" y="0"/>
                </a:lnTo>
                <a:lnTo>
                  <a:pt x="635695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440006" y="3677020"/>
            <a:ext cx="6665103" cy="50432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71427" indent="-385713" lvl="1">
              <a:lnSpc>
                <a:spcPts val="5002"/>
              </a:lnSpc>
              <a:buFont typeface="Arial"/>
              <a:buChar char="•"/>
            </a:pPr>
            <a:r>
              <a:rPr lang="en-US" sz="3573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Tercer clasificatorio de Fútbol 5 B1.  </a:t>
            </a:r>
          </a:p>
          <a:p>
            <a:pPr algn="l" marL="771427" indent="-385713" lvl="1">
              <a:lnSpc>
                <a:spcPts val="5002"/>
              </a:lnSpc>
              <a:buFont typeface="Arial"/>
              <a:buChar char="•"/>
            </a:pPr>
            <a:r>
              <a:rPr lang="en-US" sz="3573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Semifinales y finales del Campeonato Nacional de Goalball Femenino-Masculino y Fútbol 5 B1 – FEDEDIV 2025. </a:t>
            </a:r>
          </a:p>
          <a:p>
            <a:pPr algn="just">
              <a:lnSpc>
                <a:spcPts val="5002"/>
              </a:lnSpc>
            </a:pPr>
            <a:r>
              <a:rPr lang="en-US" sz="3573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PICHINCHA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89102" y="1519599"/>
            <a:ext cx="6270842" cy="757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3"/>
              </a:lnSpc>
              <a:spcBef>
                <a:spcPct val="0"/>
              </a:spcBef>
            </a:pPr>
            <a:r>
              <a:rPr lang="en-US" sz="44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ACTIVIDADES 2025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455534" y="296562"/>
            <a:ext cx="5227547" cy="1308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06"/>
              </a:lnSpc>
              <a:spcBef>
                <a:spcPct val="0"/>
              </a:spcBef>
            </a:pPr>
            <a:r>
              <a:rPr lang="en-US" sz="7219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SEPTIEMBRE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29203" y="1317687"/>
            <a:ext cx="6930741" cy="1247318"/>
            <a:chOff x="0" y="0"/>
            <a:chExt cx="1825380" cy="3285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25380" cy="328512"/>
            </a:xfrm>
            <a:custGeom>
              <a:avLst/>
              <a:gdLst/>
              <a:ahLst/>
              <a:cxnLst/>
              <a:rect r="r" b="b" t="t" l="l"/>
              <a:pathLst>
                <a:path h="328512" w="1825380">
                  <a:moveTo>
                    <a:pt x="56969" y="0"/>
                  </a:moveTo>
                  <a:lnTo>
                    <a:pt x="1768411" y="0"/>
                  </a:lnTo>
                  <a:cubicBezTo>
                    <a:pt x="1799874" y="0"/>
                    <a:pt x="1825380" y="25506"/>
                    <a:pt x="1825380" y="56969"/>
                  </a:cubicBezTo>
                  <a:lnTo>
                    <a:pt x="1825380" y="271543"/>
                  </a:lnTo>
                  <a:cubicBezTo>
                    <a:pt x="1825380" y="303006"/>
                    <a:pt x="1799874" y="328512"/>
                    <a:pt x="1768411" y="328512"/>
                  </a:cubicBezTo>
                  <a:lnTo>
                    <a:pt x="56969" y="328512"/>
                  </a:lnTo>
                  <a:cubicBezTo>
                    <a:pt x="25506" y="328512"/>
                    <a:pt x="0" y="303006"/>
                    <a:pt x="0" y="271543"/>
                  </a:cubicBezTo>
                  <a:lnTo>
                    <a:pt x="0" y="56969"/>
                  </a:lnTo>
                  <a:cubicBezTo>
                    <a:pt x="0" y="25506"/>
                    <a:pt x="25506" y="0"/>
                    <a:pt x="5696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825380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5173858" y="7472921"/>
            <a:ext cx="3114142" cy="1247318"/>
            <a:chOff x="0" y="0"/>
            <a:chExt cx="820186" cy="32851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898463" y="2363281"/>
            <a:ext cx="3114142" cy="1247318"/>
            <a:chOff x="0" y="0"/>
            <a:chExt cx="820186" cy="32851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0770178" y="2363281"/>
            <a:ext cx="5506002" cy="6356958"/>
          </a:xfrm>
          <a:custGeom>
            <a:avLst/>
            <a:gdLst/>
            <a:ahLst/>
            <a:cxnLst/>
            <a:rect r="r" b="b" t="t" l="l"/>
            <a:pathLst>
              <a:path h="6356958" w="5506002">
                <a:moveTo>
                  <a:pt x="0" y="0"/>
                </a:moveTo>
                <a:lnTo>
                  <a:pt x="5506003" y="0"/>
                </a:lnTo>
                <a:lnTo>
                  <a:pt x="5506003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5485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189102" y="4310661"/>
            <a:ext cx="6665103" cy="18999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02"/>
              </a:lnSpc>
            </a:pPr>
            <a:r>
              <a:rPr lang="en-US" sz="3573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Evento Para Swimming World Series. Lima-Perú</a:t>
            </a:r>
          </a:p>
          <a:p>
            <a:pPr algn="just">
              <a:lnSpc>
                <a:spcPts val="5002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189102" y="1519599"/>
            <a:ext cx="6270842" cy="757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3"/>
              </a:lnSpc>
              <a:spcBef>
                <a:spcPct val="0"/>
              </a:spcBef>
            </a:pPr>
            <a:r>
              <a:rPr lang="en-US" sz="44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ACTIVIDADES 2025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455534" y="632584"/>
            <a:ext cx="5227547" cy="1308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06"/>
              </a:lnSpc>
              <a:spcBef>
                <a:spcPct val="0"/>
              </a:spcBef>
            </a:pPr>
            <a:r>
              <a:rPr lang="en-US" sz="7219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OCTUBRE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29203" y="1317687"/>
            <a:ext cx="6930741" cy="1247318"/>
            <a:chOff x="0" y="0"/>
            <a:chExt cx="1825380" cy="3285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25380" cy="328512"/>
            </a:xfrm>
            <a:custGeom>
              <a:avLst/>
              <a:gdLst/>
              <a:ahLst/>
              <a:cxnLst/>
              <a:rect r="r" b="b" t="t" l="l"/>
              <a:pathLst>
                <a:path h="328512" w="1825380">
                  <a:moveTo>
                    <a:pt x="56969" y="0"/>
                  </a:moveTo>
                  <a:lnTo>
                    <a:pt x="1768411" y="0"/>
                  </a:lnTo>
                  <a:cubicBezTo>
                    <a:pt x="1799874" y="0"/>
                    <a:pt x="1825380" y="25506"/>
                    <a:pt x="1825380" y="56969"/>
                  </a:cubicBezTo>
                  <a:lnTo>
                    <a:pt x="1825380" y="271543"/>
                  </a:lnTo>
                  <a:cubicBezTo>
                    <a:pt x="1825380" y="303006"/>
                    <a:pt x="1799874" y="328512"/>
                    <a:pt x="1768411" y="328512"/>
                  </a:cubicBezTo>
                  <a:lnTo>
                    <a:pt x="56969" y="328512"/>
                  </a:lnTo>
                  <a:cubicBezTo>
                    <a:pt x="25506" y="328512"/>
                    <a:pt x="0" y="303006"/>
                    <a:pt x="0" y="271543"/>
                  </a:cubicBezTo>
                  <a:lnTo>
                    <a:pt x="0" y="56969"/>
                  </a:lnTo>
                  <a:cubicBezTo>
                    <a:pt x="0" y="25506"/>
                    <a:pt x="25506" y="0"/>
                    <a:pt x="5696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825380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5173858" y="7472921"/>
            <a:ext cx="3114142" cy="1247318"/>
            <a:chOff x="0" y="0"/>
            <a:chExt cx="820186" cy="32851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898463" y="2363281"/>
            <a:ext cx="3114142" cy="1247318"/>
            <a:chOff x="0" y="0"/>
            <a:chExt cx="820186" cy="32851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9359096" y="2363281"/>
            <a:ext cx="8475944" cy="6356958"/>
          </a:xfrm>
          <a:custGeom>
            <a:avLst/>
            <a:gdLst/>
            <a:ahLst/>
            <a:cxnLst/>
            <a:rect r="r" b="b" t="t" l="l"/>
            <a:pathLst>
              <a:path h="6356958" w="8475944">
                <a:moveTo>
                  <a:pt x="0" y="0"/>
                </a:moveTo>
                <a:lnTo>
                  <a:pt x="8475945" y="0"/>
                </a:lnTo>
                <a:lnTo>
                  <a:pt x="8475945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189102" y="4310661"/>
            <a:ext cx="6665103" cy="31572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02"/>
              </a:lnSpc>
            </a:pPr>
            <a:r>
              <a:rPr lang="en-US" sz="3573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XIII Campeonato Panamericano de Ajedrez para Ciegos y Débiles Visuales, realizado en Colombia.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89102" y="1519599"/>
            <a:ext cx="6270842" cy="757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3"/>
              </a:lnSpc>
              <a:spcBef>
                <a:spcPct val="0"/>
              </a:spcBef>
            </a:pPr>
            <a:r>
              <a:rPr lang="en-US" sz="44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ACTIVIDADES 2025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455534" y="632584"/>
            <a:ext cx="5227547" cy="1308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06"/>
              </a:lnSpc>
              <a:spcBef>
                <a:spcPct val="0"/>
              </a:spcBef>
            </a:pPr>
            <a:r>
              <a:rPr lang="en-US" sz="7219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OCTUBRE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29203" y="1317687"/>
            <a:ext cx="6930741" cy="1247318"/>
            <a:chOff x="0" y="0"/>
            <a:chExt cx="1825380" cy="3285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25380" cy="328512"/>
            </a:xfrm>
            <a:custGeom>
              <a:avLst/>
              <a:gdLst/>
              <a:ahLst/>
              <a:cxnLst/>
              <a:rect r="r" b="b" t="t" l="l"/>
              <a:pathLst>
                <a:path h="328512" w="1825380">
                  <a:moveTo>
                    <a:pt x="56969" y="0"/>
                  </a:moveTo>
                  <a:lnTo>
                    <a:pt x="1768411" y="0"/>
                  </a:lnTo>
                  <a:cubicBezTo>
                    <a:pt x="1799874" y="0"/>
                    <a:pt x="1825380" y="25506"/>
                    <a:pt x="1825380" y="56969"/>
                  </a:cubicBezTo>
                  <a:lnTo>
                    <a:pt x="1825380" y="271543"/>
                  </a:lnTo>
                  <a:cubicBezTo>
                    <a:pt x="1825380" y="303006"/>
                    <a:pt x="1799874" y="328512"/>
                    <a:pt x="1768411" y="328512"/>
                  </a:cubicBezTo>
                  <a:lnTo>
                    <a:pt x="56969" y="328512"/>
                  </a:lnTo>
                  <a:cubicBezTo>
                    <a:pt x="25506" y="328512"/>
                    <a:pt x="0" y="303006"/>
                    <a:pt x="0" y="271543"/>
                  </a:cubicBezTo>
                  <a:lnTo>
                    <a:pt x="0" y="56969"/>
                  </a:lnTo>
                  <a:cubicBezTo>
                    <a:pt x="0" y="25506"/>
                    <a:pt x="25506" y="0"/>
                    <a:pt x="5696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825380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5173858" y="7472921"/>
            <a:ext cx="3114142" cy="1247318"/>
            <a:chOff x="0" y="0"/>
            <a:chExt cx="820186" cy="32851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898463" y="2363281"/>
            <a:ext cx="3114142" cy="1247318"/>
            <a:chOff x="0" y="0"/>
            <a:chExt cx="820186" cy="32851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8697522" y="2363281"/>
            <a:ext cx="9590478" cy="6389656"/>
          </a:xfrm>
          <a:custGeom>
            <a:avLst/>
            <a:gdLst/>
            <a:ahLst/>
            <a:cxnLst/>
            <a:rect r="r" b="b" t="t" l="l"/>
            <a:pathLst>
              <a:path h="6389656" w="9590478">
                <a:moveTo>
                  <a:pt x="0" y="0"/>
                </a:moveTo>
                <a:lnTo>
                  <a:pt x="9590478" y="0"/>
                </a:lnTo>
                <a:lnTo>
                  <a:pt x="9590478" y="6389656"/>
                </a:lnTo>
                <a:lnTo>
                  <a:pt x="0" y="63896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189102" y="4310661"/>
            <a:ext cx="6665103" cy="1271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02"/>
              </a:lnSpc>
            </a:pPr>
            <a:r>
              <a:rPr lang="en-US" sz="3573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Juegos Parapanamericanos Juveniles Chile 2025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89102" y="1519599"/>
            <a:ext cx="6270842" cy="757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3"/>
              </a:lnSpc>
              <a:spcBef>
                <a:spcPct val="0"/>
              </a:spcBef>
            </a:pPr>
            <a:r>
              <a:rPr lang="en-US" sz="44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ACTIVIDADES 2025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455534" y="632584"/>
            <a:ext cx="5227547" cy="1308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06"/>
              </a:lnSpc>
              <a:spcBef>
                <a:spcPct val="0"/>
              </a:spcBef>
            </a:pPr>
            <a:r>
              <a:rPr lang="en-US" sz="7219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OCTUBRE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29203" y="1317687"/>
            <a:ext cx="6930741" cy="1247318"/>
            <a:chOff x="0" y="0"/>
            <a:chExt cx="1825380" cy="3285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25380" cy="328512"/>
            </a:xfrm>
            <a:custGeom>
              <a:avLst/>
              <a:gdLst/>
              <a:ahLst/>
              <a:cxnLst/>
              <a:rect r="r" b="b" t="t" l="l"/>
              <a:pathLst>
                <a:path h="328512" w="1825380">
                  <a:moveTo>
                    <a:pt x="56969" y="0"/>
                  </a:moveTo>
                  <a:lnTo>
                    <a:pt x="1768411" y="0"/>
                  </a:lnTo>
                  <a:cubicBezTo>
                    <a:pt x="1799874" y="0"/>
                    <a:pt x="1825380" y="25506"/>
                    <a:pt x="1825380" y="56969"/>
                  </a:cubicBezTo>
                  <a:lnTo>
                    <a:pt x="1825380" y="271543"/>
                  </a:lnTo>
                  <a:cubicBezTo>
                    <a:pt x="1825380" y="303006"/>
                    <a:pt x="1799874" y="328512"/>
                    <a:pt x="1768411" y="328512"/>
                  </a:cubicBezTo>
                  <a:lnTo>
                    <a:pt x="56969" y="328512"/>
                  </a:lnTo>
                  <a:cubicBezTo>
                    <a:pt x="25506" y="328512"/>
                    <a:pt x="0" y="303006"/>
                    <a:pt x="0" y="271543"/>
                  </a:cubicBezTo>
                  <a:lnTo>
                    <a:pt x="0" y="56969"/>
                  </a:lnTo>
                  <a:cubicBezTo>
                    <a:pt x="0" y="25506"/>
                    <a:pt x="25506" y="0"/>
                    <a:pt x="5696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825380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5173858" y="7472921"/>
            <a:ext cx="3114142" cy="1247318"/>
            <a:chOff x="0" y="0"/>
            <a:chExt cx="820186" cy="32851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898463" y="2363281"/>
            <a:ext cx="3114142" cy="1247318"/>
            <a:chOff x="0" y="0"/>
            <a:chExt cx="820186" cy="32851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0373971" y="2363281"/>
            <a:ext cx="6356958" cy="6356958"/>
          </a:xfrm>
          <a:custGeom>
            <a:avLst/>
            <a:gdLst/>
            <a:ahLst/>
            <a:cxnLst/>
            <a:rect r="r" b="b" t="t" l="l"/>
            <a:pathLst>
              <a:path h="6356958" w="6356958">
                <a:moveTo>
                  <a:pt x="0" y="0"/>
                </a:moveTo>
                <a:lnTo>
                  <a:pt x="6356958" y="0"/>
                </a:lnTo>
                <a:lnTo>
                  <a:pt x="635695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189102" y="4539388"/>
            <a:ext cx="6665103" cy="25286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02"/>
              </a:lnSpc>
            </a:pPr>
            <a:r>
              <a:rPr lang="en-US" sz="3573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 “Capacitación y Clínica Deportiva de Goalball FEDEDIV 2025”</a:t>
            </a:r>
          </a:p>
          <a:p>
            <a:pPr algn="just">
              <a:lnSpc>
                <a:spcPts val="5002"/>
              </a:lnSpc>
            </a:pPr>
            <a:r>
              <a:rPr lang="en-US" sz="3573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PICHINCHA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89102" y="1519599"/>
            <a:ext cx="6270842" cy="757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3"/>
              </a:lnSpc>
              <a:spcBef>
                <a:spcPct val="0"/>
              </a:spcBef>
            </a:pPr>
            <a:r>
              <a:rPr lang="en-US" sz="44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ACTIVIDADES 2025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455534" y="632584"/>
            <a:ext cx="5227547" cy="1308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06"/>
              </a:lnSpc>
              <a:spcBef>
                <a:spcPct val="0"/>
              </a:spcBef>
            </a:pPr>
            <a:r>
              <a:rPr lang="en-US" sz="7219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NOVIEMBRE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29203" y="1317687"/>
            <a:ext cx="6930741" cy="1247318"/>
            <a:chOff x="0" y="0"/>
            <a:chExt cx="1825380" cy="3285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25380" cy="328512"/>
            </a:xfrm>
            <a:custGeom>
              <a:avLst/>
              <a:gdLst/>
              <a:ahLst/>
              <a:cxnLst/>
              <a:rect r="r" b="b" t="t" l="l"/>
              <a:pathLst>
                <a:path h="328512" w="1825380">
                  <a:moveTo>
                    <a:pt x="56969" y="0"/>
                  </a:moveTo>
                  <a:lnTo>
                    <a:pt x="1768411" y="0"/>
                  </a:lnTo>
                  <a:cubicBezTo>
                    <a:pt x="1799874" y="0"/>
                    <a:pt x="1825380" y="25506"/>
                    <a:pt x="1825380" y="56969"/>
                  </a:cubicBezTo>
                  <a:lnTo>
                    <a:pt x="1825380" y="271543"/>
                  </a:lnTo>
                  <a:cubicBezTo>
                    <a:pt x="1825380" y="303006"/>
                    <a:pt x="1799874" y="328512"/>
                    <a:pt x="1768411" y="328512"/>
                  </a:cubicBezTo>
                  <a:lnTo>
                    <a:pt x="56969" y="328512"/>
                  </a:lnTo>
                  <a:cubicBezTo>
                    <a:pt x="25506" y="328512"/>
                    <a:pt x="0" y="303006"/>
                    <a:pt x="0" y="271543"/>
                  </a:cubicBezTo>
                  <a:lnTo>
                    <a:pt x="0" y="56969"/>
                  </a:lnTo>
                  <a:cubicBezTo>
                    <a:pt x="0" y="25506"/>
                    <a:pt x="25506" y="0"/>
                    <a:pt x="5696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825380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5173858" y="7472921"/>
            <a:ext cx="3114142" cy="1247318"/>
            <a:chOff x="0" y="0"/>
            <a:chExt cx="820186" cy="32851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898463" y="2363281"/>
            <a:ext cx="3114142" cy="1247318"/>
            <a:chOff x="0" y="0"/>
            <a:chExt cx="820186" cy="32851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0373971" y="2363281"/>
            <a:ext cx="6356958" cy="6356958"/>
          </a:xfrm>
          <a:custGeom>
            <a:avLst/>
            <a:gdLst/>
            <a:ahLst/>
            <a:cxnLst/>
            <a:rect r="r" b="b" t="t" l="l"/>
            <a:pathLst>
              <a:path h="6356958" w="6356958">
                <a:moveTo>
                  <a:pt x="0" y="0"/>
                </a:moveTo>
                <a:lnTo>
                  <a:pt x="6356958" y="0"/>
                </a:lnTo>
                <a:lnTo>
                  <a:pt x="635695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189102" y="4539388"/>
            <a:ext cx="6665103" cy="1271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02"/>
              </a:lnSpc>
            </a:pPr>
            <a:r>
              <a:rPr lang="en-US" sz="3573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Copa de Goalball Guatemala 2025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89102" y="1519599"/>
            <a:ext cx="6270842" cy="757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3"/>
              </a:lnSpc>
              <a:spcBef>
                <a:spcPct val="0"/>
              </a:spcBef>
            </a:pPr>
            <a:r>
              <a:rPr lang="en-US" sz="44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ACTIVIDADES 2025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455534" y="632584"/>
            <a:ext cx="5227547" cy="1308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06"/>
              </a:lnSpc>
              <a:spcBef>
                <a:spcPct val="0"/>
              </a:spcBef>
            </a:pPr>
            <a:r>
              <a:rPr lang="en-US" sz="7219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DICIEMBRE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29203" y="1317687"/>
            <a:ext cx="6930741" cy="1247318"/>
            <a:chOff x="0" y="0"/>
            <a:chExt cx="1825380" cy="3285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25380" cy="328512"/>
            </a:xfrm>
            <a:custGeom>
              <a:avLst/>
              <a:gdLst/>
              <a:ahLst/>
              <a:cxnLst/>
              <a:rect r="r" b="b" t="t" l="l"/>
              <a:pathLst>
                <a:path h="328512" w="1825380">
                  <a:moveTo>
                    <a:pt x="56969" y="0"/>
                  </a:moveTo>
                  <a:lnTo>
                    <a:pt x="1768411" y="0"/>
                  </a:lnTo>
                  <a:cubicBezTo>
                    <a:pt x="1799874" y="0"/>
                    <a:pt x="1825380" y="25506"/>
                    <a:pt x="1825380" y="56969"/>
                  </a:cubicBezTo>
                  <a:lnTo>
                    <a:pt x="1825380" y="271543"/>
                  </a:lnTo>
                  <a:cubicBezTo>
                    <a:pt x="1825380" y="303006"/>
                    <a:pt x="1799874" y="328512"/>
                    <a:pt x="1768411" y="328512"/>
                  </a:cubicBezTo>
                  <a:lnTo>
                    <a:pt x="56969" y="328512"/>
                  </a:lnTo>
                  <a:cubicBezTo>
                    <a:pt x="25506" y="328512"/>
                    <a:pt x="0" y="303006"/>
                    <a:pt x="0" y="271543"/>
                  </a:cubicBezTo>
                  <a:lnTo>
                    <a:pt x="0" y="56969"/>
                  </a:lnTo>
                  <a:cubicBezTo>
                    <a:pt x="0" y="25506"/>
                    <a:pt x="25506" y="0"/>
                    <a:pt x="5696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825380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5173858" y="7472921"/>
            <a:ext cx="3114142" cy="1247318"/>
            <a:chOff x="0" y="0"/>
            <a:chExt cx="820186" cy="32851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898463" y="2363281"/>
            <a:ext cx="3114142" cy="1247318"/>
            <a:chOff x="0" y="0"/>
            <a:chExt cx="820186" cy="32851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20186" cy="328512"/>
            </a:xfrm>
            <a:custGeom>
              <a:avLst/>
              <a:gdLst/>
              <a:ahLst/>
              <a:cxnLst/>
              <a:rect r="r" b="b" t="t" l="l"/>
              <a:pathLst>
                <a:path h="328512" w="820186">
                  <a:moveTo>
                    <a:pt x="126789" y="0"/>
                  </a:moveTo>
                  <a:lnTo>
                    <a:pt x="693397" y="0"/>
                  </a:lnTo>
                  <a:cubicBezTo>
                    <a:pt x="727023" y="0"/>
                    <a:pt x="759273" y="13358"/>
                    <a:pt x="783050" y="37136"/>
                  </a:cubicBezTo>
                  <a:cubicBezTo>
                    <a:pt x="806828" y="60913"/>
                    <a:pt x="820186" y="93162"/>
                    <a:pt x="820186" y="126789"/>
                  </a:cubicBezTo>
                  <a:lnTo>
                    <a:pt x="820186" y="201723"/>
                  </a:lnTo>
                  <a:cubicBezTo>
                    <a:pt x="820186" y="235350"/>
                    <a:pt x="806828" y="267599"/>
                    <a:pt x="783050" y="291376"/>
                  </a:cubicBezTo>
                  <a:cubicBezTo>
                    <a:pt x="759273" y="315154"/>
                    <a:pt x="727023" y="328512"/>
                    <a:pt x="693397" y="328512"/>
                  </a:cubicBezTo>
                  <a:lnTo>
                    <a:pt x="126789" y="328512"/>
                  </a:lnTo>
                  <a:cubicBezTo>
                    <a:pt x="56765" y="328512"/>
                    <a:pt x="0" y="271747"/>
                    <a:pt x="0" y="201723"/>
                  </a:cubicBezTo>
                  <a:lnTo>
                    <a:pt x="0" y="126789"/>
                  </a:lnTo>
                  <a:cubicBezTo>
                    <a:pt x="0" y="56765"/>
                    <a:pt x="56765" y="0"/>
                    <a:pt x="126789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820186" cy="376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8436816" y="2277367"/>
            <a:ext cx="3575789" cy="6356958"/>
          </a:xfrm>
          <a:custGeom>
            <a:avLst/>
            <a:gdLst/>
            <a:ahLst/>
            <a:cxnLst/>
            <a:rect r="r" b="b" t="t" l="l"/>
            <a:pathLst>
              <a:path h="6356958" w="3575789">
                <a:moveTo>
                  <a:pt x="0" y="0"/>
                </a:moveTo>
                <a:lnTo>
                  <a:pt x="3575789" y="0"/>
                </a:lnTo>
                <a:lnTo>
                  <a:pt x="3575789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012605" y="2277367"/>
            <a:ext cx="3575789" cy="6356958"/>
          </a:xfrm>
          <a:custGeom>
            <a:avLst/>
            <a:gdLst/>
            <a:ahLst/>
            <a:cxnLst/>
            <a:rect r="r" b="b" t="t" l="l"/>
            <a:pathLst>
              <a:path h="6356958" w="3575789">
                <a:moveTo>
                  <a:pt x="0" y="0"/>
                </a:moveTo>
                <a:lnTo>
                  <a:pt x="3575789" y="0"/>
                </a:lnTo>
                <a:lnTo>
                  <a:pt x="3575789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5173858" y="2277367"/>
            <a:ext cx="3575789" cy="6356958"/>
          </a:xfrm>
          <a:custGeom>
            <a:avLst/>
            <a:gdLst/>
            <a:ahLst/>
            <a:cxnLst/>
            <a:rect r="r" b="b" t="t" l="l"/>
            <a:pathLst>
              <a:path h="6356958" w="3575789">
                <a:moveTo>
                  <a:pt x="0" y="0"/>
                </a:moveTo>
                <a:lnTo>
                  <a:pt x="3575789" y="0"/>
                </a:lnTo>
                <a:lnTo>
                  <a:pt x="3575789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189102" y="4539388"/>
            <a:ext cx="6665103" cy="18999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02"/>
              </a:lnSpc>
            </a:pPr>
            <a:r>
              <a:rPr lang="en-US" sz="3573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Premiación Deportiva FEDEDIV 2025. </a:t>
            </a:r>
          </a:p>
          <a:p>
            <a:pPr algn="just">
              <a:lnSpc>
                <a:spcPts val="5002"/>
              </a:lnSpc>
            </a:pPr>
            <a:r>
              <a:rPr lang="en-US" sz="3573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EL ORO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89102" y="1519599"/>
            <a:ext cx="6270842" cy="757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3"/>
              </a:lnSpc>
              <a:spcBef>
                <a:spcPct val="0"/>
              </a:spcBef>
            </a:pPr>
            <a:r>
              <a:rPr lang="en-US" sz="44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ACTIVIDADES 2025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455534" y="632584"/>
            <a:ext cx="5227547" cy="1308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06"/>
              </a:lnSpc>
              <a:spcBef>
                <a:spcPct val="0"/>
              </a:spcBef>
            </a:pPr>
            <a:r>
              <a:rPr lang="en-US" sz="7219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DICIEMBRE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5824200" y="-2940108"/>
            <a:ext cx="1435100" cy="5880217"/>
            <a:chOff x="0" y="0"/>
            <a:chExt cx="377969" cy="15486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77969" cy="1548699"/>
            </a:xfrm>
            <a:custGeom>
              <a:avLst/>
              <a:gdLst/>
              <a:ahLst/>
              <a:cxnLst/>
              <a:rect r="r" b="b" t="t" l="l"/>
              <a:pathLst>
                <a:path h="1548699" w="377969">
                  <a:moveTo>
                    <a:pt x="188984" y="0"/>
                  </a:moveTo>
                  <a:lnTo>
                    <a:pt x="188984" y="0"/>
                  </a:lnTo>
                  <a:cubicBezTo>
                    <a:pt x="239106" y="0"/>
                    <a:pt x="287175" y="19911"/>
                    <a:pt x="322616" y="55352"/>
                  </a:cubicBezTo>
                  <a:cubicBezTo>
                    <a:pt x="358058" y="90794"/>
                    <a:pt x="377969" y="138863"/>
                    <a:pt x="377969" y="188984"/>
                  </a:cubicBezTo>
                  <a:lnTo>
                    <a:pt x="377969" y="1359715"/>
                  </a:lnTo>
                  <a:cubicBezTo>
                    <a:pt x="377969" y="1464088"/>
                    <a:pt x="293358" y="1548699"/>
                    <a:pt x="188984" y="1548699"/>
                  </a:cubicBezTo>
                  <a:lnTo>
                    <a:pt x="188984" y="1548699"/>
                  </a:lnTo>
                  <a:cubicBezTo>
                    <a:pt x="138863" y="1548699"/>
                    <a:pt x="90794" y="1528788"/>
                    <a:pt x="55352" y="1493347"/>
                  </a:cubicBezTo>
                  <a:cubicBezTo>
                    <a:pt x="19911" y="1457905"/>
                    <a:pt x="0" y="1409836"/>
                    <a:pt x="0" y="1359715"/>
                  </a:cubicBezTo>
                  <a:lnTo>
                    <a:pt x="0" y="188984"/>
                  </a:lnTo>
                  <a:cubicBezTo>
                    <a:pt x="0" y="84611"/>
                    <a:pt x="84611" y="0"/>
                    <a:pt x="188984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377969" cy="15963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028700" y="450464"/>
            <a:ext cx="6632575" cy="980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37"/>
              </a:lnSpc>
              <a:spcBef>
                <a:spcPct val="0"/>
              </a:spcBef>
            </a:pPr>
            <a:r>
              <a:rPr lang="en-US" sz="581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PRESUPUESTO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5824200" y="3409473"/>
            <a:ext cx="1435100" cy="1764780"/>
            <a:chOff x="0" y="0"/>
            <a:chExt cx="377969" cy="46479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77969" cy="464798"/>
            </a:xfrm>
            <a:custGeom>
              <a:avLst/>
              <a:gdLst/>
              <a:ahLst/>
              <a:cxnLst/>
              <a:rect r="r" b="b" t="t" l="l"/>
              <a:pathLst>
                <a:path h="464798" w="377969">
                  <a:moveTo>
                    <a:pt x="188984" y="0"/>
                  </a:moveTo>
                  <a:lnTo>
                    <a:pt x="188984" y="0"/>
                  </a:lnTo>
                  <a:cubicBezTo>
                    <a:pt x="239106" y="0"/>
                    <a:pt x="287175" y="19911"/>
                    <a:pt x="322616" y="55352"/>
                  </a:cubicBezTo>
                  <a:cubicBezTo>
                    <a:pt x="358058" y="90794"/>
                    <a:pt x="377969" y="138863"/>
                    <a:pt x="377969" y="188984"/>
                  </a:cubicBezTo>
                  <a:lnTo>
                    <a:pt x="377969" y="275814"/>
                  </a:lnTo>
                  <a:cubicBezTo>
                    <a:pt x="377969" y="380187"/>
                    <a:pt x="293358" y="464798"/>
                    <a:pt x="188984" y="464798"/>
                  </a:cubicBezTo>
                  <a:lnTo>
                    <a:pt x="188984" y="464798"/>
                  </a:lnTo>
                  <a:cubicBezTo>
                    <a:pt x="138863" y="464798"/>
                    <a:pt x="90794" y="444887"/>
                    <a:pt x="55352" y="409446"/>
                  </a:cubicBezTo>
                  <a:cubicBezTo>
                    <a:pt x="19911" y="374004"/>
                    <a:pt x="0" y="325935"/>
                    <a:pt x="0" y="275814"/>
                  </a:cubicBezTo>
                  <a:lnTo>
                    <a:pt x="0" y="188984"/>
                  </a:lnTo>
                  <a:cubicBezTo>
                    <a:pt x="0" y="84611"/>
                    <a:pt x="84611" y="0"/>
                    <a:pt x="188984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377969" cy="5124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-406400" y="5143500"/>
            <a:ext cx="1435100" cy="5880217"/>
            <a:chOff x="0" y="0"/>
            <a:chExt cx="377969" cy="154869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77969" cy="1548699"/>
            </a:xfrm>
            <a:custGeom>
              <a:avLst/>
              <a:gdLst/>
              <a:ahLst/>
              <a:cxnLst/>
              <a:rect r="r" b="b" t="t" l="l"/>
              <a:pathLst>
                <a:path h="1548699" w="377969">
                  <a:moveTo>
                    <a:pt x="188984" y="0"/>
                  </a:moveTo>
                  <a:lnTo>
                    <a:pt x="188984" y="0"/>
                  </a:lnTo>
                  <a:cubicBezTo>
                    <a:pt x="239106" y="0"/>
                    <a:pt x="287175" y="19911"/>
                    <a:pt x="322616" y="55352"/>
                  </a:cubicBezTo>
                  <a:cubicBezTo>
                    <a:pt x="358058" y="90794"/>
                    <a:pt x="377969" y="138863"/>
                    <a:pt x="377969" y="188984"/>
                  </a:cubicBezTo>
                  <a:lnTo>
                    <a:pt x="377969" y="1359715"/>
                  </a:lnTo>
                  <a:cubicBezTo>
                    <a:pt x="377969" y="1464088"/>
                    <a:pt x="293358" y="1548699"/>
                    <a:pt x="188984" y="1548699"/>
                  </a:cubicBezTo>
                  <a:lnTo>
                    <a:pt x="188984" y="1548699"/>
                  </a:lnTo>
                  <a:cubicBezTo>
                    <a:pt x="138863" y="1548699"/>
                    <a:pt x="90794" y="1528788"/>
                    <a:pt x="55352" y="1493347"/>
                  </a:cubicBezTo>
                  <a:cubicBezTo>
                    <a:pt x="19911" y="1457905"/>
                    <a:pt x="0" y="1409836"/>
                    <a:pt x="0" y="1359715"/>
                  </a:cubicBezTo>
                  <a:lnTo>
                    <a:pt x="0" y="188984"/>
                  </a:lnTo>
                  <a:cubicBezTo>
                    <a:pt x="0" y="84611"/>
                    <a:pt x="84611" y="0"/>
                    <a:pt x="188984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77969" cy="15963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440293" y="2085612"/>
            <a:ext cx="14046936" cy="60820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019"/>
              </a:lnSpc>
              <a:spcBef>
                <a:spcPct val="0"/>
              </a:spcBef>
            </a:pPr>
            <a:r>
              <a:rPr lang="en-US" sz="429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Con fecha 27 de enero de 2025 la Subsecretaría de Deporte procede a notificar que la asignación presupuestaria correspondiente al gasto corriente, para el presente ejercicio fiscal, para FEDERACIÓN ECUATORIANA DE DEPORTES PARA PERSONAS CON DISCAPACIDAD VISUAL es por el monto de $148909.03 (ciento cuarenta y ocho mil novecientos nueve con tres centavos), sin incluir el valor del cinco por mil. 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17820"/>
            <a:ext cx="4641850" cy="699565"/>
            <a:chOff x="0" y="0"/>
            <a:chExt cx="1222545" cy="18424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22545" cy="184248"/>
            </a:xfrm>
            <a:custGeom>
              <a:avLst/>
              <a:gdLst/>
              <a:ahLst/>
              <a:cxnLst/>
              <a:rect r="r" b="b" t="t" l="l"/>
              <a:pathLst>
                <a:path h="184248" w="1222545">
                  <a:moveTo>
                    <a:pt x="0" y="0"/>
                  </a:moveTo>
                  <a:lnTo>
                    <a:pt x="1222545" y="0"/>
                  </a:lnTo>
                  <a:lnTo>
                    <a:pt x="1222545" y="184248"/>
                  </a:lnTo>
                  <a:lnTo>
                    <a:pt x="0" y="184248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222545" cy="2318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3646150" y="1217820"/>
            <a:ext cx="4641850" cy="699565"/>
            <a:chOff x="0" y="0"/>
            <a:chExt cx="1222545" cy="18424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22545" cy="184248"/>
            </a:xfrm>
            <a:custGeom>
              <a:avLst/>
              <a:gdLst/>
              <a:ahLst/>
              <a:cxnLst/>
              <a:rect r="r" b="b" t="t" l="l"/>
              <a:pathLst>
                <a:path h="184248" w="1222545">
                  <a:moveTo>
                    <a:pt x="0" y="0"/>
                  </a:moveTo>
                  <a:lnTo>
                    <a:pt x="1222545" y="0"/>
                  </a:lnTo>
                  <a:lnTo>
                    <a:pt x="1222545" y="184248"/>
                  </a:lnTo>
                  <a:lnTo>
                    <a:pt x="0" y="184248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1222545" cy="2318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aphicFrame>
        <p:nvGraphicFramePr>
          <p:cNvPr name="Table 8" id="8"/>
          <p:cNvGraphicFramePr>
            <a:graphicFrameLocks noGrp="true"/>
          </p:cNvGraphicFramePr>
          <p:nvPr/>
        </p:nvGraphicFramePr>
        <p:xfrm>
          <a:off x="1028700" y="2641720"/>
          <a:ext cx="16230600" cy="7591425"/>
        </p:xfrm>
        <a:graphic>
          <a:graphicData uri="http://schemas.openxmlformats.org/drawingml/2006/table">
            <a:tbl>
              <a:tblPr/>
              <a:tblGrid>
                <a:gridCol w="7542645"/>
                <a:gridCol w="3366477"/>
                <a:gridCol w="2916506"/>
                <a:gridCol w="2404972"/>
              </a:tblGrid>
              <a:tr h="169442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DESCRIPCIÓN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A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PPTO.ORIGINAL O MODIFICADO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A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EJECUCIÓN TOTAL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A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PORCENTAJE DE EJECUCIÓN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AD"/>
                    </a:solidFill>
                  </a:tcPr>
                </a:tc>
              </a:tr>
              <a:tr h="852001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AFILIACIONES, MEMBRESÍAS Y OTROS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1,591.74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1,473.51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92,57%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852001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 VÁLIDA DE TRIATLÓN NACIONAL DE SANTA ELENA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216.50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216.50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100%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852001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TIRO CON ARCO TORNEO NACIONAL SANTA ELENA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446.50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446.50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100%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1244496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PRIMER CLASIFICATORIO DE GOALBALL MASCULINO Y FEMENINO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2,027.00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1,985.96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97,97%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852001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GRAND PRIX DE CALI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10,451.70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10,451.70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100%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1244496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PRIMER CLASIFICATORIO DE FÚTBOL 5 B1 FEDEDIV 2025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853.00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851.40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99,81%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</a:tbl>
          </a:graphicData>
        </a:graphic>
      </p:graphicFrame>
      <p:sp>
        <p:nvSpPr>
          <p:cNvPr name="TextBox 9" id="9"/>
          <p:cNvSpPr txBox="true"/>
          <p:nvPr/>
        </p:nvSpPr>
        <p:spPr>
          <a:xfrm rot="0">
            <a:off x="7059657" y="2026618"/>
            <a:ext cx="4168686" cy="615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23"/>
              </a:lnSpc>
              <a:spcBef>
                <a:spcPct val="0"/>
              </a:spcBef>
            </a:pPr>
            <a:r>
              <a:rPr lang="en-US" sz="3588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DE EJECUCIÓN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926615" y="923925"/>
            <a:ext cx="6434770" cy="1014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18"/>
              </a:lnSpc>
              <a:spcBef>
                <a:spcPct val="0"/>
              </a:spcBef>
            </a:pPr>
            <a:r>
              <a:rPr lang="en-US" sz="6013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RESUMEN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17820"/>
            <a:ext cx="4641850" cy="699565"/>
            <a:chOff x="0" y="0"/>
            <a:chExt cx="1222545" cy="18424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22545" cy="184248"/>
            </a:xfrm>
            <a:custGeom>
              <a:avLst/>
              <a:gdLst/>
              <a:ahLst/>
              <a:cxnLst/>
              <a:rect r="r" b="b" t="t" l="l"/>
              <a:pathLst>
                <a:path h="184248" w="1222545">
                  <a:moveTo>
                    <a:pt x="0" y="0"/>
                  </a:moveTo>
                  <a:lnTo>
                    <a:pt x="1222545" y="0"/>
                  </a:lnTo>
                  <a:lnTo>
                    <a:pt x="1222545" y="184248"/>
                  </a:lnTo>
                  <a:lnTo>
                    <a:pt x="0" y="184248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222545" cy="2318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3646150" y="1217820"/>
            <a:ext cx="4641850" cy="699565"/>
            <a:chOff x="0" y="0"/>
            <a:chExt cx="1222545" cy="18424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22545" cy="184248"/>
            </a:xfrm>
            <a:custGeom>
              <a:avLst/>
              <a:gdLst/>
              <a:ahLst/>
              <a:cxnLst/>
              <a:rect r="r" b="b" t="t" l="l"/>
              <a:pathLst>
                <a:path h="184248" w="1222545">
                  <a:moveTo>
                    <a:pt x="0" y="0"/>
                  </a:moveTo>
                  <a:lnTo>
                    <a:pt x="1222545" y="0"/>
                  </a:lnTo>
                  <a:lnTo>
                    <a:pt x="1222545" y="184248"/>
                  </a:lnTo>
                  <a:lnTo>
                    <a:pt x="0" y="184248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1222545" cy="2318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aphicFrame>
        <p:nvGraphicFramePr>
          <p:cNvPr name="Table 8" id="8"/>
          <p:cNvGraphicFramePr>
            <a:graphicFrameLocks noGrp="true"/>
          </p:cNvGraphicFramePr>
          <p:nvPr/>
        </p:nvGraphicFramePr>
        <p:xfrm>
          <a:off x="1028700" y="2641720"/>
          <a:ext cx="16230600" cy="6286500"/>
        </p:xfrm>
        <a:graphic>
          <a:graphicData uri="http://schemas.openxmlformats.org/drawingml/2006/table">
            <a:tbl>
              <a:tblPr/>
              <a:tblGrid>
                <a:gridCol w="7542645"/>
                <a:gridCol w="3366477"/>
                <a:gridCol w="2916506"/>
                <a:gridCol w="2404972"/>
              </a:tblGrid>
              <a:tr h="169620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DESCRIPCIÓN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A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PPTO.ORIGINAL O MODIFICADO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A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EJECUCIÓN TOTAL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A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PORCENTAJE DE EJECUCIÓN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AD"/>
                    </a:solidFill>
                  </a:tcPr>
                </a:tc>
              </a:tr>
              <a:tr h="1245800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SEGUNDO CLASIFICATORIO DE GOALBALL MASCULINO Y FEMENINO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1,862.50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1,860.69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99,90%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852894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II VÁLIDA DE TRIATLÓN NACIONAL MANTA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182.00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180.00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98,90%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1245800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TERCER CLASIFICATORIO DE GOALBALL MASCULINO Y FEMENINO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1,247.50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1,220.51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97,83%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1245800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SEGUNDO CLASIFICATORIO DE FÚTBOL 5 B1 FEDEDIV 2025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778.00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777.77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99,97%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</a:tbl>
          </a:graphicData>
        </a:graphic>
      </p:graphicFrame>
      <p:sp>
        <p:nvSpPr>
          <p:cNvPr name="TextBox 9" id="9"/>
          <p:cNvSpPr txBox="true"/>
          <p:nvPr/>
        </p:nvSpPr>
        <p:spPr>
          <a:xfrm rot="0">
            <a:off x="7059657" y="2026618"/>
            <a:ext cx="4168686" cy="615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23"/>
              </a:lnSpc>
              <a:spcBef>
                <a:spcPct val="0"/>
              </a:spcBef>
            </a:pPr>
            <a:r>
              <a:rPr lang="en-US" sz="3588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DE EJECUCIÓN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926615" y="923925"/>
            <a:ext cx="6434770" cy="1014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18"/>
              </a:lnSpc>
              <a:spcBef>
                <a:spcPct val="0"/>
              </a:spcBef>
            </a:pPr>
            <a:r>
              <a:rPr lang="en-US" sz="6013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RESUMEN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17820"/>
            <a:ext cx="4641850" cy="699565"/>
            <a:chOff x="0" y="0"/>
            <a:chExt cx="1222545" cy="18424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22545" cy="184248"/>
            </a:xfrm>
            <a:custGeom>
              <a:avLst/>
              <a:gdLst/>
              <a:ahLst/>
              <a:cxnLst/>
              <a:rect r="r" b="b" t="t" l="l"/>
              <a:pathLst>
                <a:path h="184248" w="1222545">
                  <a:moveTo>
                    <a:pt x="0" y="0"/>
                  </a:moveTo>
                  <a:lnTo>
                    <a:pt x="1222545" y="0"/>
                  </a:lnTo>
                  <a:lnTo>
                    <a:pt x="1222545" y="184248"/>
                  </a:lnTo>
                  <a:lnTo>
                    <a:pt x="0" y="184248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222545" cy="2318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3646150" y="1217820"/>
            <a:ext cx="4641850" cy="699565"/>
            <a:chOff x="0" y="0"/>
            <a:chExt cx="1222545" cy="18424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22545" cy="184248"/>
            </a:xfrm>
            <a:custGeom>
              <a:avLst/>
              <a:gdLst/>
              <a:ahLst/>
              <a:cxnLst/>
              <a:rect r="r" b="b" t="t" l="l"/>
              <a:pathLst>
                <a:path h="184248" w="1222545">
                  <a:moveTo>
                    <a:pt x="0" y="0"/>
                  </a:moveTo>
                  <a:lnTo>
                    <a:pt x="1222545" y="0"/>
                  </a:lnTo>
                  <a:lnTo>
                    <a:pt x="1222545" y="184248"/>
                  </a:lnTo>
                  <a:lnTo>
                    <a:pt x="0" y="184248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1222545" cy="2318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aphicFrame>
        <p:nvGraphicFramePr>
          <p:cNvPr name="Table 8" id="8"/>
          <p:cNvGraphicFramePr>
            <a:graphicFrameLocks noGrp="true"/>
          </p:cNvGraphicFramePr>
          <p:nvPr/>
        </p:nvGraphicFramePr>
        <p:xfrm>
          <a:off x="1028700" y="2641720"/>
          <a:ext cx="16230600" cy="7134225"/>
        </p:xfrm>
        <a:graphic>
          <a:graphicData uri="http://schemas.openxmlformats.org/drawingml/2006/table">
            <a:tbl>
              <a:tblPr/>
              <a:tblGrid>
                <a:gridCol w="7542645"/>
                <a:gridCol w="3366477"/>
                <a:gridCol w="2916506"/>
                <a:gridCol w="2404972"/>
              </a:tblGrid>
              <a:tr h="169497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DESCRIPCIÓN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A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PPTO.ORIGINAL O MODIFICADO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A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EJECUCIÓN TOTAL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A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PORCENTAJE DE EJECUCIÓN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AD"/>
                    </a:solidFill>
                  </a:tcPr>
                </a:tc>
              </a:tr>
              <a:tr h="852277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CAMPEONATO NACIONAL DE AJEDREZ FEDEDIV 2025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2,811.70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2,623.77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93,31%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852277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SELECTIVO DE PARA ATLETISMO Y NATACIÓN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3,546.70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3,544.24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99,93%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1244898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TIRO CON ARCO WORLD RANKING EVENT THE AMERICAS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89.70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89.70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100%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1244898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TERCER CLASIFICATORIO DE FÚTBOL 5 B1 FEDEDIV 2025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287.00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286.97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99,98%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1244898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CAMPEONATO NACIONAL DE GOALBALL MASCULINO-FEMENINO Y FÚTBOL 5 B1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7,378.00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7,368.16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99,86%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</a:tbl>
          </a:graphicData>
        </a:graphic>
      </p:graphicFrame>
      <p:sp>
        <p:nvSpPr>
          <p:cNvPr name="TextBox 9" id="9"/>
          <p:cNvSpPr txBox="true"/>
          <p:nvPr/>
        </p:nvSpPr>
        <p:spPr>
          <a:xfrm rot="0">
            <a:off x="7059657" y="2026618"/>
            <a:ext cx="4168686" cy="615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23"/>
              </a:lnSpc>
              <a:spcBef>
                <a:spcPct val="0"/>
              </a:spcBef>
            </a:pPr>
            <a:r>
              <a:rPr lang="en-US" sz="3588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DE EJECUCIÓN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926615" y="923925"/>
            <a:ext cx="6434770" cy="1014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18"/>
              </a:lnSpc>
              <a:spcBef>
                <a:spcPct val="0"/>
              </a:spcBef>
            </a:pPr>
            <a:r>
              <a:rPr lang="en-US" sz="6013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RESUMEN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17820"/>
            <a:ext cx="4641850" cy="699565"/>
            <a:chOff x="0" y="0"/>
            <a:chExt cx="1222545" cy="18424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22545" cy="184248"/>
            </a:xfrm>
            <a:custGeom>
              <a:avLst/>
              <a:gdLst/>
              <a:ahLst/>
              <a:cxnLst/>
              <a:rect r="r" b="b" t="t" l="l"/>
              <a:pathLst>
                <a:path h="184248" w="1222545">
                  <a:moveTo>
                    <a:pt x="0" y="0"/>
                  </a:moveTo>
                  <a:lnTo>
                    <a:pt x="1222545" y="0"/>
                  </a:lnTo>
                  <a:lnTo>
                    <a:pt x="1222545" y="184248"/>
                  </a:lnTo>
                  <a:lnTo>
                    <a:pt x="0" y="184248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222545" cy="2318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3646150" y="1217820"/>
            <a:ext cx="4641850" cy="699565"/>
            <a:chOff x="0" y="0"/>
            <a:chExt cx="1222545" cy="18424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22545" cy="184248"/>
            </a:xfrm>
            <a:custGeom>
              <a:avLst/>
              <a:gdLst/>
              <a:ahLst/>
              <a:cxnLst/>
              <a:rect r="r" b="b" t="t" l="l"/>
              <a:pathLst>
                <a:path h="184248" w="1222545">
                  <a:moveTo>
                    <a:pt x="0" y="0"/>
                  </a:moveTo>
                  <a:lnTo>
                    <a:pt x="1222545" y="0"/>
                  </a:lnTo>
                  <a:lnTo>
                    <a:pt x="1222545" y="184248"/>
                  </a:lnTo>
                  <a:lnTo>
                    <a:pt x="0" y="184248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1222545" cy="2318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aphicFrame>
        <p:nvGraphicFramePr>
          <p:cNvPr name="Table 8" id="8"/>
          <p:cNvGraphicFramePr>
            <a:graphicFrameLocks noGrp="true"/>
          </p:cNvGraphicFramePr>
          <p:nvPr/>
        </p:nvGraphicFramePr>
        <p:xfrm>
          <a:off x="1028700" y="2641720"/>
          <a:ext cx="16230600" cy="6810375"/>
        </p:xfrm>
        <a:graphic>
          <a:graphicData uri="http://schemas.openxmlformats.org/drawingml/2006/table">
            <a:tbl>
              <a:tblPr/>
              <a:tblGrid>
                <a:gridCol w="7542645"/>
                <a:gridCol w="3366477"/>
                <a:gridCol w="2916506"/>
                <a:gridCol w="2404972"/>
              </a:tblGrid>
              <a:tr h="169541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DESCRIPCIÓN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A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PPTO.ORIGINAL O MODIFICADO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A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EJECUCIÓN TOTAL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A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PORCENTAJE DE EJECUCIÓN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AD"/>
                    </a:solidFill>
                  </a:tcPr>
                </a:tc>
              </a:tr>
              <a:tr h="852494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PANAMERICANO DE AJEDREZ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5,394.35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5,367.75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99,50%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852494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PARA SWIMMING WORLD SERIES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4,000.46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3,941.41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98,52%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852494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JUEGOS NACIONALES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3,823.75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3,823.75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100%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852494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CAPACITACIÓN Y CLÍNICA FEDEDIV 2025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7,211.80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5,423.51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75,20%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852494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PARTICIPACIÓN COPA GOALBALL GUATEMALA 2025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13,489.28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11,537.47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85,53%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852494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PREMIACIÓN DEPORTIVA FEDEDIV 2025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7,288.00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6,130.73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84,12%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</a:tbl>
          </a:graphicData>
        </a:graphic>
      </p:graphicFrame>
      <p:sp>
        <p:nvSpPr>
          <p:cNvPr name="TextBox 9" id="9"/>
          <p:cNvSpPr txBox="true"/>
          <p:nvPr/>
        </p:nvSpPr>
        <p:spPr>
          <a:xfrm rot="0">
            <a:off x="7059657" y="2026618"/>
            <a:ext cx="4168686" cy="615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23"/>
              </a:lnSpc>
              <a:spcBef>
                <a:spcPct val="0"/>
              </a:spcBef>
            </a:pPr>
            <a:r>
              <a:rPr lang="en-US" sz="3588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DE EJECUCIÓN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926615" y="923925"/>
            <a:ext cx="6434770" cy="1014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18"/>
              </a:lnSpc>
              <a:spcBef>
                <a:spcPct val="0"/>
              </a:spcBef>
            </a:pPr>
            <a:r>
              <a:rPr lang="en-US" sz="6013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RESUMEN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17820"/>
            <a:ext cx="4641850" cy="699565"/>
            <a:chOff x="0" y="0"/>
            <a:chExt cx="1222545" cy="18424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22545" cy="184248"/>
            </a:xfrm>
            <a:custGeom>
              <a:avLst/>
              <a:gdLst/>
              <a:ahLst/>
              <a:cxnLst/>
              <a:rect r="r" b="b" t="t" l="l"/>
              <a:pathLst>
                <a:path h="184248" w="1222545">
                  <a:moveTo>
                    <a:pt x="0" y="0"/>
                  </a:moveTo>
                  <a:lnTo>
                    <a:pt x="1222545" y="0"/>
                  </a:lnTo>
                  <a:lnTo>
                    <a:pt x="1222545" y="184248"/>
                  </a:lnTo>
                  <a:lnTo>
                    <a:pt x="0" y="184248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222545" cy="2318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3646150" y="1217820"/>
            <a:ext cx="4641850" cy="699565"/>
            <a:chOff x="0" y="0"/>
            <a:chExt cx="1222545" cy="18424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22545" cy="184248"/>
            </a:xfrm>
            <a:custGeom>
              <a:avLst/>
              <a:gdLst/>
              <a:ahLst/>
              <a:cxnLst/>
              <a:rect r="r" b="b" t="t" l="l"/>
              <a:pathLst>
                <a:path h="184248" w="1222545">
                  <a:moveTo>
                    <a:pt x="0" y="0"/>
                  </a:moveTo>
                  <a:lnTo>
                    <a:pt x="1222545" y="0"/>
                  </a:lnTo>
                  <a:lnTo>
                    <a:pt x="1222545" y="184248"/>
                  </a:lnTo>
                  <a:lnTo>
                    <a:pt x="0" y="184248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1222545" cy="2318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aphicFrame>
        <p:nvGraphicFramePr>
          <p:cNvPr name="Table 8" id="8"/>
          <p:cNvGraphicFramePr>
            <a:graphicFrameLocks noGrp="true"/>
          </p:cNvGraphicFramePr>
          <p:nvPr/>
        </p:nvGraphicFramePr>
        <p:xfrm>
          <a:off x="1028700" y="2641720"/>
          <a:ext cx="16230600" cy="6810375"/>
        </p:xfrm>
        <a:graphic>
          <a:graphicData uri="http://schemas.openxmlformats.org/drawingml/2006/table">
            <a:tbl>
              <a:tblPr/>
              <a:tblGrid>
                <a:gridCol w="7542645"/>
                <a:gridCol w="3366477"/>
                <a:gridCol w="2916506"/>
                <a:gridCol w="2404972"/>
              </a:tblGrid>
              <a:tr h="169541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DESCRIPCIÓN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A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PPTO.ORIGINAL O MODIFICADO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A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EJECUCIÓN TOTAL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A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PORCENTAJE DE EJECUCIÓN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AD"/>
                    </a:solidFill>
                  </a:tcPr>
                </a:tc>
              </a:tr>
              <a:tr h="852494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PANAMERICANO DE AJEDREZ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5,394.35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5,367.75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99,50%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852494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PARA SWIMMING WORLD SERIES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4,000.46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3,941.41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98,52%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852494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JUEGOS NACIONALES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3,823.75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3,823.75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100%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852494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CAPACITACIÓN Y CLÍNICA FEDEDIV 2025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7,211.80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5,423.51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75,20%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852494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PARTICIPACIÓN COPA GOALBALL GUATEMALA 2025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13,489.28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11,537.47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85,53%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  <a:tr h="852494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PREMIACIÓN DEPORTIVA FEDEDIV 2025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7,288.00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6,130.73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84,12%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</a:tr>
            </a:tbl>
          </a:graphicData>
        </a:graphic>
      </p:graphicFrame>
      <p:sp>
        <p:nvSpPr>
          <p:cNvPr name="TextBox 9" id="9"/>
          <p:cNvSpPr txBox="true"/>
          <p:nvPr/>
        </p:nvSpPr>
        <p:spPr>
          <a:xfrm rot="0">
            <a:off x="7059657" y="2026618"/>
            <a:ext cx="4168686" cy="615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23"/>
              </a:lnSpc>
              <a:spcBef>
                <a:spcPct val="0"/>
              </a:spcBef>
            </a:pPr>
            <a:r>
              <a:rPr lang="en-US" sz="3588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DE EJECUCIÓN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926615" y="923925"/>
            <a:ext cx="6434770" cy="1014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18"/>
              </a:lnSpc>
              <a:spcBef>
                <a:spcPct val="0"/>
              </a:spcBef>
            </a:pPr>
            <a:r>
              <a:rPr lang="en-US" sz="6013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RESUMEN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17820"/>
            <a:ext cx="4641850" cy="699565"/>
            <a:chOff x="0" y="0"/>
            <a:chExt cx="1222545" cy="18424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22545" cy="184248"/>
            </a:xfrm>
            <a:custGeom>
              <a:avLst/>
              <a:gdLst/>
              <a:ahLst/>
              <a:cxnLst/>
              <a:rect r="r" b="b" t="t" l="l"/>
              <a:pathLst>
                <a:path h="184248" w="1222545">
                  <a:moveTo>
                    <a:pt x="0" y="0"/>
                  </a:moveTo>
                  <a:lnTo>
                    <a:pt x="1222545" y="0"/>
                  </a:lnTo>
                  <a:lnTo>
                    <a:pt x="1222545" y="184248"/>
                  </a:lnTo>
                  <a:lnTo>
                    <a:pt x="0" y="184248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222545" cy="2318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3646150" y="1217820"/>
            <a:ext cx="4641850" cy="699565"/>
            <a:chOff x="0" y="0"/>
            <a:chExt cx="1222545" cy="18424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22545" cy="184248"/>
            </a:xfrm>
            <a:custGeom>
              <a:avLst/>
              <a:gdLst/>
              <a:ahLst/>
              <a:cxnLst/>
              <a:rect r="r" b="b" t="t" l="l"/>
              <a:pathLst>
                <a:path h="184248" w="1222545">
                  <a:moveTo>
                    <a:pt x="0" y="0"/>
                  </a:moveTo>
                  <a:lnTo>
                    <a:pt x="1222545" y="0"/>
                  </a:lnTo>
                  <a:lnTo>
                    <a:pt x="1222545" y="184248"/>
                  </a:lnTo>
                  <a:lnTo>
                    <a:pt x="0" y="184248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1222545" cy="2318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7059657" y="2026618"/>
            <a:ext cx="4168686" cy="615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23"/>
              </a:lnSpc>
              <a:spcBef>
                <a:spcPct val="0"/>
              </a:spcBef>
            </a:pPr>
            <a:r>
              <a:rPr lang="en-US" sz="3588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DE EJECUCIÓN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926615" y="923925"/>
            <a:ext cx="6434770" cy="1014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18"/>
              </a:lnSpc>
              <a:spcBef>
                <a:spcPct val="0"/>
              </a:spcBef>
            </a:pPr>
            <a:r>
              <a:rPr lang="en-US" sz="6013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RESUMEN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24393" y="3684443"/>
            <a:ext cx="8183153" cy="613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23"/>
              </a:lnSpc>
              <a:spcBef>
                <a:spcPct val="0"/>
              </a:spcBef>
            </a:pPr>
            <a:r>
              <a:rPr lang="en-US" b="true" sz="3588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PLAN DE ALTO RENDIMIENTO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659559" y="5048250"/>
            <a:ext cx="15599741" cy="24072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439"/>
              </a:lnSpc>
              <a:spcBef>
                <a:spcPct val="0"/>
              </a:spcBef>
            </a:pPr>
            <a:r>
              <a:rPr lang="en-US" sz="459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Con fecha 29 de agosto de 2025, finalmente se acreditó dentro de la cuenta bancaria de BanEcuador a nombre de la FEDEDIV el monto de $ 35.070,07. 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2965450"/>
            <a:ext cx="450850" cy="4356100"/>
            <a:chOff x="0" y="0"/>
            <a:chExt cx="118742" cy="114728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8742" cy="1147286"/>
            </a:xfrm>
            <a:custGeom>
              <a:avLst/>
              <a:gdLst/>
              <a:ahLst/>
              <a:cxnLst/>
              <a:rect r="r" b="b" t="t" l="l"/>
              <a:pathLst>
                <a:path h="1147286" w="118742">
                  <a:moveTo>
                    <a:pt x="0" y="0"/>
                  </a:moveTo>
                  <a:lnTo>
                    <a:pt x="118742" y="0"/>
                  </a:lnTo>
                  <a:lnTo>
                    <a:pt x="118742" y="1147286"/>
                  </a:lnTo>
                  <a:lnTo>
                    <a:pt x="0" y="1147286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18742" cy="11949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790700" y="4826143"/>
            <a:ext cx="2892763" cy="558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1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DE GASTOS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790700" y="4075887"/>
            <a:ext cx="4845595" cy="7775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39"/>
              </a:lnSpc>
              <a:spcBef>
                <a:spcPct val="0"/>
              </a:spcBef>
            </a:pPr>
            <a:r>
              <a:rPr lang="en-US" sz="4528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RESUMEN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955269" y="2883828"/>
            <a:ext cx="11304031" cy="44145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02"/>
              </a:lnSpc>
            </a:pPr>
            <a:r>
              <a:rPr lang="en-US" sz="3573">
                <a:solidFill>
                  <a:srgbClr val="2A0947"/>
                </a:solidFill>
                <a:latin typeface="Poppins"/>
                <a:ea typeface="Poppins"/>
                <a:cs typeface="Poppins"/>
                <a:sym typeface="Poppins"/>
              </a:rPr>
              <a:t>Al cierre del ejercicio económico del 2025 la Federación Ecuatoriana de Deportes para Personas con Discapacidad Visual-FEDEDIV alcanzó un 96,03% de cumplimiento en relación al monto asignado para el periódo fiscal, resultando un valor sobrante no ejecutado reportado de $5.840,07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132705" y="4078967"/>
            <a:ext cx="7508240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" id="3"/>
          <p:cNvGrpSpPr/>
          <p:nvPr/>
        </p:nvGrpSpPr>
        <p:grpSpPr>
          <a:xfrm rot="0">
            <a:off x="-495300" y="0"/>
            <a:ext cx="1028700" cy="4235516"/>
            <a:chOff x="0" y="0"/>
            <a:chExt cx="270933" cy="111552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70933" cy="1115527"/>
            </a:xfrm>
            <a:custGeom>
              <a:avLst/>
              <a:gdLst/>
              <a:ahLst/>
              <a:cxnLst/>
              <a:rect r="r" b="b" t="t" l="l"/>
              <a:pathLst>
                <a:path h="1115527" w="270933">
                  <a:moveTo>
                    <a:pt x="0" y="0"/>
                  </a:moveTo>
                  <a:lnTo>
                    <a:pt x="270933" y="0"/>
                  </a:lnTo>
                  <a:lnTo>
                    <a:pt x="270933" y="1115527"/>
                  </a:lnTo>
                  <a:lnTo>
                    <a:pt x="0" y="1115527"/>
                  </a:lnTo>
                  <a:close/>
                </a:path>
              </a:pathLst>
            </a:custGeom>
            <a:solidFill>
              <a:srgbClr val="EFEF8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270933" cy="116315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-495300" y="4664983"/>
            <a:ext cx="1028700" cy="1048907"/>
            <a:chOff x="0" y="0"/>
            <a:chExt cx="270933" cy="27625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70933" cy="276255"/>
            </a:xfrm>
            <a:custGeom>
              <a:avLst/>
              <a:gdLst/>
              <a:ahLst/>
              <a:cxnLst/>
              <a:rect r="r" b="b" t="t" l="l"/>
              <a:pathLst>
                <a:path h="276255" w="270933">
                  <a:moveTo>
                    <a:pt x="0" y="0"/>
                  </a:moveTo>
                  <a:lnTo>
                    <a:pt x="270933" y="0"/>
                  </a:lnTo>
                  <a:lnTo>
                    <a:pt x="270933" y="276255"/>
                  </a:lnTo>
                  <a:lnTo>
                    <a:pt x="0" y="276255"/>
                  </a:lnTo>
                  <a:close/>
                </a:path>
              </a:pathLst>
            </a:custGeom>
            <a:solidFill>
              <a:srgbClr val="EFEF89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270933" cy="3238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-10800000">
            <a:off x="17754349" y="6051484"/>
            <a:ext cx="1028700" cy="4235516"/>
            <a:chOff x="0" y="0"/>
            <a:chExt cx="270933" cy="111552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70933" cy="1115527"/>
            </a:xfrm>
            <a:custGeom>
              <a:avLst/>
              <a:gdLst/>
              <a:ahLst/>
              <a:cxnLst/>
              <a:rect r="r" b="b" t="t" l="l"/>
              <a:pathLst>
                <a:path h="1115527" w="270933">
                  <a:moveTo>
                    <a:pt x="0" y="0"/>
                  </a:moveTo>
                  <a:lnTo>
                    <a:pt x="270933" y="0"/>
                  </a:lnTo>
                  <a:lnTo>
                    <a:pt x="270933" y="1115527"/>
                  </a:lnTo>
                  <a:lnTo>
                    <a:pt x="0" y="1115527"/>
                  </a:lnTo>
                  <a:close/>
                </a:path>
              </a:pathLst>
            </a:custGeom>
            <a:solidFill>
              <a:srgbClr val="EFEF8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270933" cy="116315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-10800000">
            <a:off x="17754349" y="4573111"/>
            <a:ext cx="1028700" cy="1048907"/>
            <a:chOff x="0" y="0"/>
            <a:chExt cx="270933" cy="27625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70933" cy="276255"/>
            </a:xfrm>
            <a:custGeom>
              <a:avLst/>
              <a:gdLst/>
              <a:ahLst/>
              <a:cxnLst/>
              <a:rect r="r" b="b" t="t" l="l"/>
              <a:pathLst>
                <a:path h="276255" w="270933">
                  <a:moveTo>
                    <a:pt x="0" y="0"/>
                  </a:moveTo>
                  <a:lnTo>
                    <a:pt x="270933" y="0"/>
                  </a:lnTo>
                  <a:lnTo>
                    <a:pt x="270933" y="276255"/>
                  </a:lnTo>
                  <a:lnTo>
                    <a:pt x="0" y="276255"/>
                  </a:lnTo>
                  <a:close/>
                </a:path>
              </a:pathLst>
            </a:custGeom>
            <a:solidFill>
              <a:srgbClr val="EFEF89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47625"/>
              <a:ext cx="270933" cy="3238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5380614" y="1028700"/>
            <a:ext cx="1878686" cy="469671"/>
          </a:xfrm>
          <a:custGeom>
            <a:avLst/>
            <a:gdLst/>
            <a:ahLst/>
            <a:cxnLst/>
            <a:rect r="r" b="b" t="t" l="l"/>
            <a:pathLst>
              <a:path h="469671" w="1878686">
                <a:moveTo>
                  <a:pt x="0" y="0"/>
                </a:moveTo>
                <a:lnTo>
                  <a:pt x="1878686" y="0"/>
                </a:lnTo>
                <a:lnTo>
                  <a:pt x="1878686" y="469671"/>
                </a:lnTo>
                <a:lnTo>
                  <a:pt x="0" y="4696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6891430" y="4235516"/>
            <a:ext cx="4505140" cy="4423526"/>
          </a:xfrm>
          <a:custGeom>
            <a:avLst/>
            <a:gdLst/>
            <a:ahLst/>
            <a:cxnLst/>
            <a:rect r="r" b="b" t="t" l="l"/>
            <a:pathLst>
              <a:path h="4423526" w="4505140">
                <a:moveTo>
                  <a:pt x="0" y="0"/>
                </a:moveTo>
                <a:lnTo>
                  <a:pt x="4505140" y="0"/>
                </a:lnTo>
                <a:lnTo>
                  <a:pt x="4505140" y="4423526"/>
                </a:lnTo>
                <a:lnTo>
                  <a:pt x="0" y="44235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2682683" y="3008342"/>
            <a:ext cx="12922634" cy="1070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14"/>
              </a:lnSpc>
              <a:spcBef>
                <a:spcPct val="0"/>
              </a:spcBef>
            </a:pPr>
            <a:r>
              <a:rPr lang="en-US" sz="6224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GRACIAS POR SU ATENCIÓN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1028700" y="8788629"/>
            <a:ext cx="1878686" cy="469671"/>
          </a:xfrm>
          <a:custGeom>
            <a:avLst/>
            <a:gdLst/>
            <a:ahLst/>
            <a:cxnLst/>
            <a:rect r="r" b="b" t="t" l="l"/>
            <a:pathLst>
              <a:path h="469671" w="1878686">
                <a:moveTo>
                  <a:pt x="0" y="0"/>
                </a:moveTo>
                <a:lnTo>
                  <a:pt x="1878686" y="0"/>
                </a:lnTo>
                <a:lnTo>
                  <a:pt x="1878686" y="469671"/>
                </a:lnTo>
                <a:lnTo>
                  <a:pt x="0" y="4696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DAHDd4zoud0</dc:identifier>
  <dcterms:modified xsi:type="dcterms:W3CDTF">2011-08-01T06:04:30Z</dcterms:modified>
  <cp:revision>1</cp:revision>
  <dc:title>Yellow &amp; white company business presentation</dc:title>
</cp:coreProperties>
</file>